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311" r:id="rId3"/>
    <p:sldId id="312" r:id="rId4"/>
    <p:sldId id="313" r:id="rId5"/>
    <p:sldId id="314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1" r:id="rId15"/>
    <p:sldId id="326" r:id="rId16"/>
    <p:sldId id="327" r:id="rId17"/>
    <p:sldId id="328" r:id="rId18"/>
    <p:sldId id="325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omfortaa" panose="020B0604020202020204" charset="0"/>
      <p:regular r:id="rId22"/>
      <p:bold r:id="rId23"/>
    </p:embeddedFont>
    <p:embeddedFont>
      <p:font typeface="Fira Code" panose="020B0809050000020004" pitchFamily="49" charset="0"/>
      <p:regular r:id="rId24"/>
      <p:bold r:id="rId25"/>
    </p:embeddedFont>
    <p:embeddedFont>
      <p:font typeface="Source Code Pro" panose="020B0509030403020204" pitchFamily="49" charset="0"/>
      <p:regular r:id="rId26"/>
      <p:bold r:id="rId27"/>
      <p:italic r:id="rId28"/>
      <p:boldItalic r:id="rId29"/>
    </p:embeddedFont>
    <p:embeddedFont>
      <p:font typeface="Source Code Pro Medium" panose="020B0509030403020204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EB5860-BEC5-4C80-93CD-54CEB49C302E}">
  <a:tblStyle styleId="{81EB5860-BEC5-4C80-93CD-54CEB49C3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C343DB6-1B4C-4683-8BD9-FCE1D0769A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1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Server</a:t>
            </a:r>
            <a:r>
              <a:rPr lang="en-US" baseline="0"/>
              <a:t> latency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'concurrent users'!$B$1</c:f>
              <c:strCache>
                <c:ptCount val="1"/>
                <c:pt idx="0">
                  <c:v>Average HTTP request duration, ms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'concurrent users'!$A$2:$A$11</c:f>
              <c:numCache>
                <c:formatCode>0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50</c:v>
                </c:pt>
                <c:pt idx="7">
                  <c:v>75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'concurrent users'!$B$2:$B$11</c:f>
              <c:numCache>
                <c:formatCode>0.00</c:formatCode>
                <c:ptCount val="10"/>
                <c:pt idx="0">
                  <c:v>2.0699999999999998</c:v>
                </c:pt>
                <c:pt idx="1">
                  <c:v>1.76</c:v>
                </c:pt>
                <c:pt idx="2">
                  <c:v>2.4500000000000002</c:v>
                </c:pt>
                <c:pt idx="3">
                  <c:v>1.42</c:v>
                </c:pt>
                <c:pt idx="4">
                  <c:v>3.15</c:v>
                </c:pt>
                <c:pt idx="5">
                  <c:v>2.88</c:v>
                </c:pt>
                <c:pt idx="6">
                  <c:v>23.06</c:v>
                </c:pt>
                <c:pt idx="7">
                  <c:v>21.11</c:v>
                </c:pt>
                <c:pt idx="8">
                  <c:v>26.63</c:v>
                </c:pt>
                <c:pt idx="9">
                  <c:v>41.28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750-4A19-9294-A52E58013B81}"/>
            </c:ext>
          </c:extLst>
        </c:ser>
        <c:ser>
          <c:idx val="1"/>
          <c:order val="1"/>
          <c:tx>
            <c:strRef>
              <c:f>'concurrent users'!$C$1</c:f>
              <c:strCache>
                <c:ptCount val="1"/>
                <c:pt idx="0">
                  <c:v>Average websocket connection time, ms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'concurrent users'!$A$2:$A$11</c:f>
              <c:numCache>
                <c:formatCode>0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50</c:v>
                </c:pt>
                <c:pt idx="7">
                  <c:v>75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'concurrent users'!$C$2:$C$11</c:f>
              <c:numCache>
                <c:formatCode>0.00</c:formatCode>
                <c:ptCount val="10"/>
                <c:pt idx="0">
                  <c:v>1.78</c:v>
                </c:pt>
                <c:pt idx="1">
                  <c:v>1.18</c:v>
                </c:pt>
                <c:pt idx="2">
                  <c:v>1.71</c:v>
                </c:pt>
                <c:pt idx="3">
                  <c:v>1.74</c:v>
                </c:pt>
                <c:pt idx="4">
                  <c:v>3.9</c:v>
                </c:pt>
                <c:pt idx="5">
                  <c:v>1.39</c:v>
                </c:pt>
                <c:pt idx="6">
                  <c:v>11.84</c:v>
                </c:pt>
                <c:pt idx="7">
                  <c:v>8.19</c:v>
                </c:pt>
                <c:pt idx="8">
                  <c:v>22.58</c:v>
                </c:pt>
                <c:pt idx="9">
                  <c:v>19.2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750-4A19-9294-A52E58013B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1908400"/>
        <c:axId val="1001906000"/>
      </c:scatterChart>
      <c:valAx>
        <c:axId val="1001908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Concurrent users amount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1906000"/>
        <c:crosses val="autoZero"/>
        <c:crossBetween val="midCat"/>
      </c:valAx>
      <c:valAx>
        <c:axId val="100190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Latency, ms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1908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File transfer speed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'file transfer speed'!$B$9</c:f>
              <c:strCache>
                <c:ptCount val="1"/>
                <c:pt idx="0">
                  <c:v>Upload speed, MB/s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'file transfer speed'!$A$10:$A$14</c:f>
              <c:numCache>
                <c:formatCode>0</c:formatCode>
                <c:ptCount val="5"/>
                <c:pt idx="0">
                  <c:v>11</c:v>
                </c:pt>
                <c:pt idx="1">
                  <c:v>54</c:v>
                </c:pt>
                <c:pt idx="2">
                  <c:v>100</c:v>
                </c:pt>
                <c:pt idx="3">
                  <c:v>192</c:v>
                </c:pt>
                <c:pt idx="4">
                  <c:v>273</c:v>
                </c:pt>
              </c:numCache>
            </c:numRef>
          </c:xVal>
          <c:yVal>
            <c:numRef>
              <c:f>'file transfer speed'!$B$10:$B$14</c:f>
              <c:numCache>
                <c:formatCode>0.00</c:formatCode>
                <c:ptCount val="5"/>
                <c:pt idx="0">
                  <c:v>11</c:v>
                </c:pt>
                <c:pt idx="1">
                  <c:v>18</c:v>
                </c:pt>
                <c:pt idx="2">
                  <c:v>14.285714285714286</c:v>
                </c:pt>
                <c:pt idx="3">
                  <c:v>12</c:v>
                </c:pt>
                <c:pt idx="4">
                  <c:v>12.409090909090908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E4-46F5-913F-2818D0D7A249}"/>
            </c:ext>
          </c:extLst>
        </c:ser>
        <c:ser>
          <c:idx val="1"/>
          <c:order val="1"/>
          <c:tx>
            <c:strRef>
              <c:f>'file transfer speed'!$C$9</c:f>
              <c:strCache>
                <c:ptCount val="1"/>
                <c:pt idx="0">
                  <c:v>Download speed, MB/s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'file transfer speed'!$A$10:$A$14</c:f>
              <c:numCache>
                <c:formatCode>0</c:formatCode>
                <c:ptCount val="5"/>
                <c:pt idx="0">
                  <c:v>11</c:v>
                </c:pt>
                <c:pt idx="1">
                  <c:v>54</c:v>
                </c:pt>
                <c:pt idx="2">
                  <c:v>100</c:v>
                </c:pt>
                <c:pt idx="3">
                  <c:v>192</c:v>
                </c:pt>
                <c:pt idx="4">
                  <c:v>273</c:v>
                </c:pt>
              </c:numCache>
            </c:numRef>
          </c:xVal>
          <c:yVal>
            <c:numRef>
              <c:f>'file transfer speed'!$C$10:$C$14</c:f>
              <c:numCache>
                <c:formatCode>0.00</c:formatCode>
                <c:ptCount val="5"/>
                <c:pt idx="0">
                  <c:v>3.6666666666666665</c:v>
                </c:pt>
                <c:pt idx="1">
                  <c:v>2.7</c:v>
                </c:pt>
                <c:pt idx="2">
                  <c:v>3.5714285714285716</c:v>
                </c:pt>
                <c:pt idx="3">
                  <c:v>5.8181818181818183</c:v>
                </c:pt>
                <c:pt idx="4">
                  <c:v>5.9347826086956523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E4-46F5-913F-2818D0D7A2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1957840"/>
        <c:axId val="1001958800"/>
      </c:scatterChart>
      <c:valAx>
        <c:axId val="1001957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File size, MB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1958800"/>
        <c:crosses val="autoZero"/>
        <c:crossBetween val="midCat"/>
      </c:valAx>
      <c:valAx>
        <c:axId val="100195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File transfer</a:t>
                </a:r>
                <a:r>
                  <a:rPr lang="en-US" baseline="0"/>
                  <a:t> speed, MB/s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19578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ACC72F47-35D6-F3F5-BE29-E65E88EC2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2212349C-EA0A-FB8A-7627-F2EBC6686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7FACBE77-499B-44C4-BBB9-5C6991C3F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73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793D1595-796B-F6CD-21A3-A629050B4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24385725-52F9-1772-1270-DD394EE5DE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580CDE05-FEEA-1EB8-55CF-AC36225AD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313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F710D275-2DF6-0ECF-2D16-3BB80225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>
            <a:extLst>
              <a:ext uri="{FF2B5EF4-FFF2-40B4-BE49-F238E27FC236}">
                <a16:creationId xmlns:a16="http://schemas.microsoft.com/office/drawing/2014/main" id="{503892C8-3276-708D-C16D-75D4ED4BDA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>
            <a:extLst>
              <a:ext uri="{FF2B5EF4-FFF2-40B4-BE49-F238E27FC236}">
                <a16:creationId xmlns:a16="http://schemas.microsoft.com/office/drawing/2014/main" id="{D048B0C0-DA30-3366-97CD-B973C9433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7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599AC03D-8C98-20B2-6AA1-9ABB733C9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>
            <a:extLst>
              <a:ext uri="{FF2B5EF4-FFF2-40B4-BE49-F238E27FC236}">
                <a16:creationId xmlns:a16="http://schemas.microsoft.com/office/drawing/2014/main" id="{467C2B64-9B2F-17C3-CF65-1C4C98ED1E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>
            <a:extLst>
              <a:ext uri="{FF2B5EF4-FFF2-40B4-BE49-F238E27FC236}">
                <a16:creationId xmlns:a16="http://schemas.microsoft.com/office/drawing/2014/main" id="{3B52E7BC-E94F-08E0-80E7-AFF7E10E0C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877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49AB8EBD-4AF0-6539-32BA-0F45E7E5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>
            <a:extLst>
              <a:ext uri="{FF2B5EF4-FFF2-40B4-BE49-F238E27FC236}">
                <a16:creationId xmlns:a16="http://schemas.microsoft.com/office/drawing/2014/main" id="{729C4765-115C-9B7C-2B58-00CAE428E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>
            <a:extLst>
              <a:ext uri="{FF2B5EF4-FFF2-40B4-BE49-F238E27FC236}">
                <a16:creationId xmlns:a16="http://schemas.microsoft.com/office/drawing/2014/main" id="{08627B3A-E7D3-42D9-01EA-2547EC0CB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473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3F6B7D1A-D349-7C30-1868-579BD46D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3A534FD2-AD59-D845-04D8-0C5465C18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A0B23366-DA53-1C60-2A81-DE19D04E3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47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0B2CF293-F38D-E67C-7D5C-ACE26AAD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26010A05-BB40-9CBD-6EAA-009DD45A9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B93FC515-76BE-99CA-E1AD-51D5D444A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339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F7524D7B-170A-ED60-D90C-1823CE94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721A2766-762C-F62B-847B-CDA8B5CD98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A81495B0-44DF-7BC8-9F4F-0644F79C6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386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>
          <a:extLst>
            <a:ext uri="{FF2B5EF4-FFF2-40B4-BE49-F238E27FC236}">
              <a16:creationId xmlns:a16="http://schemas.microsoft.com/office/drawing/2014/main" id="{1A62D084-D595-BC1B-2AF7-7B5CD2BB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35e18421cc_13_10:notes">
            <a:extLst>
              <a:ext uri="{FF2B5EF4-FFF2-40B4-BE49-F238E27FC236}">
                <a16:creationId xmlns:a16="http://schemas.microsoft.com/office/drawing/2014/main" id="{0B7B9AA0-2BDF-9093-80CF-2F303A15B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35e18421cc_13_10:notes">
            <a:extLst>
              <a:ext uri="{FF2B5EF4-FFF2-40B4-BE49-F238E27FC236}">
                <a16:creationId xmlns:a16="http://schemas.microsoft.com/office/drawing/2014/main" id="{9A03A4DB-07AB-CE23-04CB-1C15E3E127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34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AA191F93-121E-E48C-BE56-3C1B4BF9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6E5BA703-076C-C949-8187-B65BDC90B2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9A277538-927D-5D7C-D8E5-E1CA7E404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8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284514C5-7075-0FB7-2E2A-E949D6C05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CFA8D42F-F9CB-588B-7CAF-D67629634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6971F75C-938D-BD18-8DDA-41A8825300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7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2B27D965-1E5F-F09A-4920-8A861B8E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B7F3092B-6919-D1D3-F519-046D6C4A59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62B7A97E-9034-2A83-EF4B-3D0D77A13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8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0FDEDE7D-658D-297F-5564-65E0F8EF0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F84A6CE6-EB94-7718-2F1F-763F1E2F0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23B8933B-9C06-5389-6CFA-C9B0F63AF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676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9E0D691D-0E40-2AF8-5023-747C154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F13E7F5F-C960-852F-4752-7C0F80D69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5EBFC9DB-987C-C662-51D1-94955BAD2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75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BB1592F4-F0D4-6A52-0B28-D867A4E91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BA99183B-BF03-D032-BCC6-C25B7323D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00FAE9E8-5677-0915-766A-DD4B87AEA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546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BEACE3FB-FE6C-B86A-0FD2-CA10B024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3C978871-2837-779A-6779-43D258F19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6689EF5A-091E-C2D2-063F-650A0B5FB9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613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7429944A-0A49-3E85-77D3-7DBF21231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1A94BD76-EF68-6BC5-00FD-F959315EF8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321F80BB-C2BD-8959-79A0-9B34F6604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52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189013" y="696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3485375" y="1860375"/>
            <a:ext cx="49455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3485425" y="3572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200"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4" r:id="rId3"/>
    <p:sldLayoutId id="2147483665" r:id="rId4"/>
    <p:sldLayoutId id="2147483671" r:id="rId5"/>
    <p:sldLayoutId id="2147483672" r:id="rId6"/>
    <p:sldLayoutId id="214748367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/>
              <a:t>Report on Computer Network Course Practice</a:t>
            </a:r>
            <a:endParaRPr dirty="0"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35500" y="3297649"/>
            <a:ext cx="5797500" cy="947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Student ID: 1820259055</a:t>
            </a:r>
          </a:p>
          <a:p>
            <a:r>
              <a:rPr lang="en-US" dirty="0"/>
              <a:t>Name: </a:t>
            </a:r>
            <a:r>
              <a:rPr lang="en-US" dirty="0" err="1"/>
              <a:t>Zendel</a:t>
            </a:r>
            <a:r>
              <a:rPr lang="en-US" dirty="0"/>
              <a:t> Aleksei (</a:t>
            </a:r>
            <a:r>
              <a:rPr lang="ja-JP" altLang="en-US" dirty="0"/>
              <a:t>阿列克谢</a:t>
            </a:r>
            <a:r>
              <a:rPr lang="en-US" altLang="ja-JP" dirty="0"/>
              <a:t>)</a:t>
            </a:r>
          </a:p>
          <a:p>
            <a:r>
              <a:rPr lang="en-US" dirty="0"/>
              <a:t>Date: 2025.10.11</a:t>
            </a:r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40049" y="421492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72603E90-37A4-786A-4ED8-846BD0D6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F3A4B159-5560-F32C-CB0D-0359771A3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051" y="453524"/>
            <a:ext cx="82360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Development and implementation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533DED7-DD6B-4622-1D1F-F3DA1195FCDC}"/>
              </a:ext>
            </a:extLst>
          </p:cNvPr>
          <p:cNvSpPr/>
          <p:nvPr/>
        </p:nvSpPr>
        <p:spPr>
          <a:xfrm>
            <a:off x="682752" y="1414272"/>
            <a:ext cx="816864" cy="32757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endParaRPr lang="ru-RU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481FD11-3399-23A8-612C-8DFD07FA8FAD}"/>
              </a:ext>
            </a:extLst>
          </p:cNvPr>
          <p:cNvSpPr/>
          <p:nvPr/>
        </p:nvSpPr>
        <p:spPr>
          <a:xfrm>
            <a:off x="7644384" y="1414272"/>
            <a:ext cx="816864" cy="32757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Server</a:t>
            </a:r>
            <a:endParaRPr lang="ru-RU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ED4347F-A1BF-97DF-06FB-887C63B749E2}"/>
              </a:ext>
            </a:extLst>
          </p:cNvPr>
          <p:cNvCxnSpPr>
            <a:cxnSpLocks/>
          </p:cNvCxnSpPr>
          <p:nvPr/>
        </p:nvCxnSpPr>
        <p:spPr>
          <a:xfrm>
            <a:off x="1499616" y="1704815"/>
            <a:ext cx="6144768" cy="0"/>
          </a:xfrm>
          <a:prstGeom prst="straightConnector1">
            <a:avLst/>
          </a:prstGeom>
          <a:ln w="9525">
            <a:solidFill>
              <a:schemeClr val="accent1">
                <a:shade val="95000"/>
                <a:satMod val="10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EC2942-40D8-D557-C551-A37A46BFA294}"/>
              </a:ext>
            </a:extLst>
          </p:cNvPr>
          <p:cNvSpPr txBox="1"/>
          <p:nvPr/>
        </p:nvSpPr>
        <p:spPr>
          <a:xfrm>
            <a:off x="2413757" y="1387851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request for the authorization page</a:t>
            </a:r>
            <a:endParaRPr lang="ru-RU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C5E56D0-1452-DED9-849B-5F6D54638BC7}"/>
              </a:ext>
            </a:extLst>
          </p:cNvPr>
          <p:cNvCxnSpPr/>
          <p:nvPr/>
        </p:nvCxnSpPr>
        <p:spPr>
          <a:xfrm>
            <a:off x="1528031" y="2213675"/>
            <a:ext cx="6144768" cy="0"/>
          </a:xfrm>
          <a:prstGeom prst="straightConnector1">
            <a:avLst/>
          </a:prstGeom>
          <a:ln w="9525">
            <a:solidFill>
              <a:schemeClr val="accent1">
                <a:shade val="95000"/>
                <a:satMod val="105000"/>
              </a:schemeClr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48966-95D5-293D-EB53-FB8BCB50A82C}"/>
              </a:ext>
            </a:extLst>
          </p:cNvPr>
          <p:cNvSpPr txBox="1"/>
          <p:nvPr/>
        </p:nvSpPr>
        <p:spPr>
          <a:xfrm>
            <a:off x="3541471" y="1905898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Authorization page</a:t>
            </a:r>
            <a:endParaRPr lang="ru-RU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03DF930-7F7E-4A0F-FA76-4B8230B9466C}"/>
              </a:ext>
            </a:extLst>
          </p:cNvPr>
          <p:cNvCxnSpPr>
            <a:cxnSpLocks/>
          </p:cNvCxnSpPr>
          <p:nvPr/>
        </p:nvCxnSpPr>
        <p:spPr>
          <a:xfrm>
            <a:off x="1520283" y="2709619"/>
            <a:ext cx="6144768" cy="0"/>
          </a:xfrm>
          <a:prstGeom prst="straightConnector1">
            <a:avLst/>
          </a:prstGeom>
          <a:ln w="9525">
            <a:solidFill>
              <a:schemeClr val="accent1">
                <a:shade val="95000"/>
                <a:satMod val="10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B61B4E-0A01-6113-3856-C6546C14D357}"/>
              </a:ext>
            </a:extLst>
          </p:cNvPr>
          <p:cNvSpPr txBox="1"/>
          <p:nvPr/>
        </p:nvSpPr>
        <p:spPr>
          <a:xfrm>
            <a:off x="3889073" y="239265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Credentials</a:t>
            </a:r>
            <a:endParaRPr lang="ru-RU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F1937D4-B196-D1FB-43B2-6415C4F4AFD3}"/>
              </a:ext>
            </a:extLst>
          </p:cNvPr>
          <p:cNvCxnSpPr>
            <a:cxnSpLocks/>
          </p:cNvCxnSpPr>
          <p:nvPr/>
        </p:nvCxnSpPr>
        <p:spPr>
          <a:xfrm>
            <a:off x="1499616" y="3218479"/>
            <a:ext cx="6193850" cy="0"/>
          </a:xfrm>
          <a:prstGeom prst="straightConnector1">
            <a:avLst/>
          </a:prstGeom>
          <a:ln w="9525">
            <a:solidFill>
              <a:schemeClr val="accent1">
                <a:shade val="95000"/>
                <a:satMod val="105000"/>
              </a:schemeClr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5D78F4-EDCE-6FC0-21AF-A1E5F333E5E2}"/>
              </a:ext>
            </a:extLst>
          </p:cNvPr>
          <p:cNvSpPr txBox="1"/>
          <p:nvPr/>
        </p:nvSpPr>
        <p:spPr>
          <a:xfrm>
            <a:off x="4154879" y="289778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Cookie</a:t>
            </a:r>
            <a:endParaRPr lang="ru-RU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59F1656-C878-D4B5-D75A-9AC180EA23DF}"/>
              </a:ext>
            </a:extLst>
          </p:cNvPr>
          <p:cNvCxnSpPr>
            <a:cxnSpLocks/>
          </p:cNvCxnSpPr>
          <p:nvPr/>
        </p:nvCxnSpPr>
        <p:spPr>
          <a:xfrm>
            <a:off x="1489285" y="3608523"/>
            <a:ext cx="6173183" cy="0"/>
          </a:xfrm>
          <a:prstGeom prst="straightConnector1">
            <a:avLst/>
          </a:prstGeom>
          <a:ln w="9525">
            <a:solidFill>
              <a:schemeClr val="accent1">
                <a:shade val="95000"/>
                <a:satMod val="10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291E99-539F-36D7-9418-2118E7498BF4}"/>
              </a:ext>
            </a:extLst>
          </p:cNvPr>
          <p:cNvSpPr txBox="1"/>
          <p:nvPr/>
        </p:nvSpPr>
        <p:spPr>
          <a:xfrm>
            <a:off x="1906110" y="3287829"/>
            <a:ext cx="5339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request for the chat page (with the cookie)</a:t>
            </a:r>
            <a:endParaRPr lang="ru-RU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9E6511D-C466-8C20-9F47-2E7B2A026603}"/>
              </a:ext>
            </a:extLst>
          </p:cNvPr>
          <p:cNvCxnSpPr>
            <a:cxnSpLocks/>
          </p:cNvCxnSpPr>
          <p:nvPr/>
        </p:nvCxnSpPr>
        <p:spPr>
          <a:xfrm>
            <a:off x="1489285" y="4117383"/>
            <a:ext cx="6173183" cy="0"/>
          </a:xfrm>
          <a:prstGeom prst="straightConnector1">
            <a:avLst/>
          </a:prstGeom>
          <a:ln w="9525">
            <a:solidFill>
              <a:schemeClr val="accent1">
                <a:shade val="95000"/>
                <a:satMod val="105000"/>
              </a:schemeClr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A99253-ED43-1F1D-6095-645FEE474962}"/>
              </a:ext>
            </a:extLst>
          </p:cNvPr>
          <p:cNvSpPr txBox="1"/>
          <p:nvPr/>
        </p:nvSpPr>
        <p:spPr>
          <a:xfrm>
            <a:off x="4014445" y="3796688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 page</a:t>
            </a:r>
            <a:endParaRPr lang="ru-RU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43C1DC9-5BB8-4A86-1BFE-9950CAAC8600}"/>
              </a:ext>
            </a:extLst>
          </p:cNvPr>
          <p:cNvCxnSpPr>
            <a:cxnSpLocks/>
          </p:cNvCxnSpPr>
          <p:nvPr/>
        </p:nvCxnSpPr>
        <p:spPr>
          <a:xfrm>
            <a:off x="1489285" y="4515172"/>
            <a:ext cx="6183515" cy="0"/>
          </a:xfrm>
          <a:prstGeom prst="straightConnector1">
            <a:avLst/>
          </a:prstGeom>
          <a:ln w="9525">
            <a:solidFill>
              <a:schemeClr val="accent1">
                <a:shade val="95000"/>
                <a:satMod val="105000"/>
              </a:scheme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6DDBBF-34B6-F611-D035-DEC0B8A7CB42}"/>
              </a:ext>
            </a:extLst>
          </p:cNvPr>
          <p:cNvSpPr txBox="1"/>
          <p:nvPr/>
        </p:nvSpPr>
        <p:spPr>
          <a:xfrm>
            <a:off x="3293635" y="419313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en-US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communication</a:t>
            </a:r>
            <a:endParaRPr lang="ru-RU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8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F9729777-2336-E4E7-42B2-49F02E41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C563252F-6515-8916-6018-93289DFA3A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051" y="453524"/>
            <a:ext cx="82360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Development and implementation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2670A134-FCAB-BFE8-4778-C1FF29AD8B1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453239"/>
            <a:ext cx="7668096" cy="1846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hangingPunct="0"/>
            <a:r>
              <a:rPr lang="en-US" dirty="0"/>
              <a:t>Below are examples of server-to-client and client-to-server communications respectively.</a:t>
            </a:r>
            <a:endParaRPr lang="ru-RU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8F6B56-A6FC-88BA-AB8B-51B2E0A4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1" y="2830490"/>
            <a:ext cx="4312017" cy="142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1">
            <a:extLst>
              <a:ext uri="{FF2B5EF4-FFF2-40B4-BE49-F238E27FC236}">
                <a16:creationId xmlns:a16="http://schemas.microsoft.com/office/drawing/2014/main" id="{595EC664-E327-8631-ED60-00F80FDA2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71" y="2201563"/>
            <a:ext cx="2748440" cy="25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9C733031-D053-6861-9636-24307CE35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796" y="1828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C1364-D6EB-9F9B-7A53-89E738C08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796" y="317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066409-9EA8-4D22-20B7-7455B29E3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796" y="4800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794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64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>
          <a:extLst>
            <a:ext uri="{FF2B5EF4-FFF2-40B4-BE49-F238E27FC236}">
              <a16:creationId xmlns:a16="http://schemas.microsoft.com/office/drawing/2014/main" id="{82A4DDC8-8FBE-6487-A0C7-079789467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>
            <a:extLst>
              <a:ext uri="{FF2B5EF4-FFF2-40B4-BE49-F238E27FC236}">
                <a16:creationId xmlns:a16="http://schemas.microsoft.com/office/drawing/2014/main" id="{CEB73488-0B62-DB4E-D127-B7429A8C06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hangingPunct="0"/>
            <a:r>
              <a:rPr lang="en-US" dirty="0"/>
              <a:t>All messages and files are saved on the server-side so that they can be retrieved by users logging in in the future.</a:t>
            </a:r>
            <a:endParaRPr lang="ru-RU" dirty="0"/>
          </a:p>
        </p:txBody>
      </p:sp>
      <p:sp>
        <p:nvSpPr>
          <p:cNvPr id="499" name="Google Shape;499;p38">
            <a:extLst>
              <a:ext uri="{FF2B5EF4-FFF2-40B4-BE49-F238E27FC236}">
                <a16:creationId xmlns:a16="http://schemas.microsoft.com/office/drawing/2014/main" id="{64194880-0DDF-C74D-2672-442BA41E258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hangingPunct="0"/>
            <a:r>
              <a:rPr lang="en-US" dirty="0"/>
              <a:t>To transfer files, base64-encoding is used.</a:t>
            </a:r>
          </a:p>
        </p:txBody>
      </p:sp>
      <p:sp>
        <p:nvSpPr>
          <p:cNvPr id="500" name="Google Shape;500;p38">
            <a:extLst>
              <a:ext uri="{FF2B5EF4-FFF2-40B4-BE49-F238E27FC236}">
                <a16:creationId xmlns:a16="http://schemas.microsoft.com/office/drawing/2014/main" id="{014144ED-96D9-046D-7694-EE3FFB2522C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 transfer</a:t>
            </a:r>
            <a:endParaRPr dirty="0"/>
          </a:p>
        </p:txBody>
      </p:sp>
      <p:sp>
        <p:nvSpPr>
          <p:cNvPr id="501" name="Google Shape;501;p38">
            <a:extLst>
              <a:ext uri="{FF2B5EF4-FFF2-40B4-BE49-F238E27FC236}">
                <a16:creationId xmlns:a16="http://schemas.microsoft.com/office/drawing/2014/main" id="{BCCC4BAD-3E15-6634-DE17-DC8DEB1B964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 retrieval</a:t>
            </a:r>
            <a:endParaRPr dirty="0"/>
          </a:p>
        </p:txBody>
      </p:sp>
      <p:sp>
        <p:nvSpPr>
          <p:cNvPr id="503" name="Google Shape;503;p38">
            <a:extLst>
              <a:ext uri="{FF2B5EF4-FFF2-40B4-BE49-F238E27FC236}">
                <a16:creationId xmlns:a16="http://schemas.microsoft.com/office/drawing/2014/main" id="{AEB06C91-A0C4-0596-10DD-4ADB309B355C}"/>
              </a:ext>
            </a:extLst>
          </p:cNvPr>
          <p:cNvSpPr txBox="1"/>
          <p:nvPr/>
        </p:nvSpPr>
        <p:spPr>
          <a:xfrm>
            <a:off x="8300544" y="3945383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04" name="Google Shape;504;p38">
            <a:extLst>
              <a:ext uri="{FF2B5EF4-FFF2-40B4-BE49-F238E27FC236}">
                <a16:creationId xmlns:a16="http://schemas.microsoft.com/office/drawing/2014/main" id="{F5DAAA2E-C4C2-9144-F97B-1488E081A807}"/>
              </a:ext>
            </a:extLst>
          </p:cNvPr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05" name="Google Shape;505;p38">
              <a:extLst>
                <a:ext uri="{FF2B5EF4-FFF2-40B4-BE49-F238E27FC236}">
                  <a16:creationId xmlns:a16="http://schemas.microsoft.com/office/drawing/2014/main" id="{616E760D-C06C-D8B2-8257-0ED3286AF47A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>
              <a:extLst>
                <a:ext uri="{FF2B5EF4-FFF2-40B4-BE49-F238E27FC236}">
                  <a16:creationId xmlns:a16="http://schemas.microsoft.com/office/drawing/2014/main" id="{F81A60FA-3432-5BFE-DA77-83C1F1744B09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>
              <a:extLst>
                <a:ext uri="{FF2B5EF4-FFF2-40B4-BE49-F238E27FC236}">
                  <a16:creationId xmlns:a16="http://schemas.microsoft.com/office/drawing/2014/main" id="{AC5A53A2-498D-77C9-FF9E-08EF80DA292F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>
              <a:extLst>
                <a:ext uri="{FF2B5EF4-FFF2-40B4-BE49-F238E27FC236}">
                  <a16:creationId xmlns:a16="http://schemas.microsoft.com/office/drawing/2014/main" id="{82D20700-8D97-2693-90D8-44DE44718F85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>
              <a:extLst>
                <a:ext uri="{FF2B5EF4-FFF2-40B4-BE49-F238E27FC236}">
                  <a16:creationId xmlns:a16="http://schemas.microsoft.com/office/drawing/2014/main" id="{592FD5EB-DECF-5025-B206-E91E9C2ABB77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>
              <a:extLst>
                <a:ext uri="{FF2B5EF4-FFF2-40B4-BE49-F238E27FC236}">
                  <a16:creationId xmlns:a16="http://schemas.microsoft.com/office/drawing/2014/main" id="{F2E155F6-E56F-8FCC-7910-77FC804189A7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>
              <a:extLst>
                <a:ext uri="{FF2B5EF4-FFF2-40B4-BE49-F238E27FC236}">
                  <a16:creationId xmlns:a16="http://schemas.microsoft.com/office/drawing/2014/main" id="{FF310C37-9DA1-300A-C389-41AEC1205565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>
              <a:extLst>
                <a:ext uri="{FF2B5EF4-FFF2-40B4-BE49-F238E27FC236}">
                  <a16:creationId xmlns:a16="http://schemas.microsoft.com/office/drawing/2014/main" id="{7C4ADD45-1FFB-3791-0A6B-6A1EE182EAA7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>
              <a:extLst>
                <a:ext uri="{FF2B5EF4-FFF2-40B4-BE49-F238E27FC236}">
                  <a16:creationId xmlns:a16="http://schemas.microsoft.com/office/drawing/2014/main" id="{A8984BFF-6936-4745-28CA-0128D44DF0BB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>
              <a:extLst>
                <a:ext uri="{FF2B5EF4-FFF2-40B4-BE49-F238E27FC236}">
                  <a16:creationId xmlns:a16="http://schemas.microsoft.com/office/drawing/2014/main" id="{1A71C946-AEEA-3D02-8BE1-7553A595904E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>
              <a:extLst>
                <a:ext uri="{FF2B5EF4-FFF2-40B4-BE49-F238E27FC236}">
                  <a16:creationId xmlns:a16="http://schemas.microsoft.com/office/drawing/2014/main" id="{18D6F75B-F115-8F4D-50C3-10827FC6874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>
              <a:extLst>
                <a:ext uri="{FF2B5EF4-FFF2-40B4-BE49-F238E27FC236}">
                  <a16:creationId xmlns:a16="http://schemas.microsoft.com/office/drawing/2014/main" id="{F0985178-A581-73F4-B559-02362EAAAEDC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>
              <a:extLst>
                <a:ext uri="{FF2B5EF4-FFF2-40B4-BE49-F238E27FC236}">
                  <a16:creationId xmlns:a16="http://schemas.microsoft.com/office/drawing/2014/main" id="{4F55CDCC-C4DE-CD0A-9B89-E3B96B30A338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31;p36">
            <a:extLst>
              <a:ext uri="{FF2B5EF4-FFF2-40B4-BE49-F238E27FC236}">
                <a16:creationId xmlns:a16="http://schemas.microsoft.com/office/drawing/2014/main" id="{863B24D6-5BF9-8D50-24A8-6D51498CF9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051" y="453524"/>
            <a:ext cx="82360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Development and implementation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1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>
          <a:extLst>
            <a:ext uri="{FF2B5EF4-FFF2-40B4-BE49-F238E27FC236}">
              <a16:creationId xmlns:a16="http://schemas.microsoft.com/office/drawing/2014/main" id="{52D24577-7EBC-FC19-F048-6938CCAD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>
            <a:extLst>
              <a:ext uri="{FF2B5EF4-FFF2-40B4-BE49-F238E27FC236}">
                <a16:creationId xmlns:a16="http://schemas.microsoft.com/office/drawing/2014/main" id="{43964E78-8068-F97E-BBD4-63AA4918A21D}"/>
              </a:ext>
            </a:extLst>
          </p:cNvPr>
          <p:cNvSpPr txBox="1"/>
          <p:nvPr/>
        </p:nvSpPr>
        <p:spPr>
          <a:xfrm>
            <a:off x="8300544" y="3945383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04" name="Google Shape;504;p38">
            <a:extLst>
              <a:ext uri="{FF2B5EF4-FFF2-40B4-BE49-F238E27FC236}">
                <a16:creationId xmlns:a16="http://schemas.microsoft.com/office/drawing/2014/main" id="{9609C13B-832F-397B-A28E-0D6195E97C8D}"/>
              </a:ext>
            </a:extLst>
          </p:cNvPr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05" name="Google Shape;505;p38">
              <a:extLst>
                <a:ext uri="{FF2B5EF4-FFF2-40B4-BE49-F238E27FC236}">
                  <a16:creationId xmlns:a16="http://schemas.microsoft.com/office/drawing/2014/main" id="{CF42150B-FB33-7475-478D-D3091D61FE51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>
              <a:extLst>
                <a:ext uri="{FF2B5EF4-FFF2-40B4-BE49-F238E27FC236}">
                  <a16:creationId xmlns:a16="http://schemas.microsoft.com/office/drawing/2014/main" id="{C6DFE0C5-E08F-CE6B-A479-BA8A0CC7FAB3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>
              <a:extLst>
                <a:ext uri="{FF2B5EF4-FFF2-40B4-BE49-F238E27FC236}">
                  <a16:creationId xmlns:a16="http://schemas.microsoft.com/office/drawing/2014/main" id="{9F71B1E8-88F4-513D-F4AD-A73122123F55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>
              <a:extLst>
                <a:ext uri="{FF2B5EF4-FFF2-40B4-BE49-F238E27FC236}">
                  <a16:creationId xmlns:a16="http://schemas.microsoft.com/office/drawing/2014/main" id="{E961C29E-9808-83EF-8058-E94E1ADED671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>
              <a:extLst>
                <a:ext uri="{FF2B5EF4-FFF2-40B4-BE49-F238E27FC236}">
                  <a16:creationId xmlns:a16="http://schemas.microsoft.com/office/drawing/2014/main" id="{3CAA2971-F373-278F-D428-6C4D64D8110A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>
              <a:extLst>
                <a:ext uri="{FF2B5EF4-FFF2-40B4-BE49-F238E27FC236}">
                  <a16:creationId xmlns:a16="http://schemas.microsoft.com/office/drawing/2014/main" id="{8E53DA17-0ED9-4B28-43C0-EF86E4B296E2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>
              <a:extLst>
                <a:ext uri="{FF2B5EF4-FFF2-40B4-BE49-F238E27FC236}">
                  <a16:creationId xmlns:a16="http://schemas.microsoft.com/office/drawing/2014/main" id="{2C247623-C7E9-16B6-A5C6-84954B6AC627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>
              <a:extLst>
                <a:ext uri="{FF2B5EF4-FFF2-40B4-BE49-F238E27FC236}">
                  <a16:creationId xmlns:a16="http://schemas.microsoft.com/office/drawing/2014/main" id="{2F8183E4-8F1F-5725-1FF3-4E0CDD61C88C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>
              <a:extLst>
                <a:ext uri="{FF2B5EF4-FFF2-40B4-BE49-F238E27FC236}">
                  <a16:creationId xmlns:a16="http://schemas.microsoft.com/office/drawing/2014/main" id="{C8E9237F-4147-5CB3-1F03-28B79DC3A07A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>
              <a:extLst>
                <a:ext uri="{FF2B5EF4-FFF2-40B4-BE49-F238E27FC236}">
                  <a16:creationId xmlns:a16="http://schemas.microsoft.com/office/drawing/2014/main" id="{0BBCF304-2BCD-5661-873D-4D85F4C87947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>
              <a:extLst>
                <a:ext uri="{FF2B5EF4-FFF2-40B4-BE49-F238E27FC236}">
                  <a16:creationId xmlns:a16="http://schemas.microsoft.com/office/drawing/2014/main" id="{6EBC6034-DF37-6115-6222-0C18199BF1CD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>
              <a:extLst>
                <a:ext uri="{FF2B5EF4-FFF2-40B4-BE49-F238E27FC236}">
                  <a16:creationId xmlns:a16="http://schemas.microsoft.com/office/drawing/2014/main" id="{8F7A83DA-69A9-25B0-66AA-71ED67785EFD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>
              <a:extLst>
                <a:ext uri="{FF2B5EF4-FFF2-40B4-BE49-F238E27FC236}">
                  <a16:creationId xmlns:a16="http://schemas.microsoft.com/office/drawing/2014/main" id="{AFD53A60-0C61-1CE9-A388-71105AD17AE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31;p36">
            <a:extLst>
              <a:ext uri="{FF2B5EF4-FFF2-40B4-BE49-F238E27FC236}">
                <a16:creationId xmlns:a16="http://schemas.microsoft.com/office/drawing/2014/main" id="{6EAF6FC9-7279-3AD0-E785-6190AFA7E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051" y="453524"/>
            <a:ext cx="82360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Usage example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1" name="Google Shape;502;p38">
            <a:extLst>
              <a:ext uri="{FF2B5EF4-FFF2-40B4-BE49-F238E27FC236}">
                <a16:creationId xmlns:a16="http://schemas.microsoft.com/office/drawing/2014/main" id="{236644CA-F80E-7A31-7700-E9A8B6157D58}"/>
              </a:ext>
            </a:extLst>
          </p:cNvPr>
          <p:cNvSpPr txBox="1"/>
          <p:nvPr/>
        </p:nvSpPr>
        <p:spPr>
          <a:xfrm>
            <a:off x="244194" y="1168562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5EF3C6E7-7F92-8C35-A6BE-3CE1A951AB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1984446"/>
                  </p:ext>
                </p:extLst>
              </p:nvPr>
            </p:nvGraphicFramePr>
            <p:xfrm>
              <a:off x="2528872" y="1579793"/>
              <a:ext cx="4920257" cy="2767644"/>
            </p:xfrm>
            <a:graphic>
              <a:graphicData uri="http://schemas.microsoft.com/office/powerpoint/2016/slidezoom">
                <pslz:sldZm>
                  <pslz:sldZmObj sldId="331" cId="1756008499">
                    <pslz:zmPr id="{C48BAB42-9A52-49DD-8D7F-E994119383E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0257" cy="27676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EF3C6E7-7F92-8C35-A6BE-3CE1A951AB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8872" y="1579793"/>
                <a:ext cx="4920257" cy="27676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45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>
          <a:extLst>
            <a:ext uri="{FF2B5EF4-FFF2-40B4-BE49-F238E27FC236}">
              <a16:creationId xmlns:a16="http://schemas.microsoft.com/office/drawing/2014/main" id="{1998AD43-C878-9162-3B52-0A0409F2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>
            <a:extLst>
              <a:ext uri="{FF2B5EF4-FFF2-40B4-BE49-F238E27FC236}">
                <a16:creationId xmlns:a16="http://schemas.microsoft.com/office/drawing/2014/main" id="{3003DF64-6DFE-1BAF-C63A-21AB69980218}"/>
              </a:ext>
            </a:extLst>
          </p:cNvPr>
          <p:cNvSpPr txBox="1"/>
          <p:nvPr/>
        </p:nvSpPr>
        <p:spPr>
          <a:xfrm>
            <a:off x="8300544" y="3945383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04" name="Google Shape;504;p38">
            <a:extLst>
              <a:ext uri="{FF2B5EF4-FFF2-40B4-BE49-F238E27FC236}">
                <a16:creationId xmlns:a16="http://schemas.microsoft.com/office/drawing/2014/main" id="{6E1E1936-37DD-AEE3-FD51-A4264D7C034B}"/>
              </a:ext>
            </a:extLst>
          </p:cNvPr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05" name="Google Shape;505;p38">
              <a:extLst>
                <a:ext uri="{FF2B5EF4-FFF2-40B4-BE49-F238E27FC236}">
                  <a16:creationId xmlns:a16="http://schemas.microsoft.com/office/drawing/2014/main" id="{B1B92405-736D-1D61-14B9-004E4460D7AC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>
              <a:extLst>
                <a:ext uri="{FF2B5EF4-FFF2-40B4-BE49-F238E27FC236}">
                  <a16:creationId xmlns:a16="http://schemas.microsoft.com/office/drawing/2014/main" id="{80BAF7D1-D669-35C3-08C7-6C393D10690B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>
              <a:extLst>
                <a:ext uri="{FF2B5EF4-FFF2-40B4-BE49-F238E27FC236}">
                  <a16:creationId xmlns:a16="http://schemas.microsoft.com/office/drawing/2014/main" id="{8109F9C6-4F79-F612-80FA-2EFB4B7568AF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>
              <a:extLst>
                <a:ext uri="{FF2B5EF4-FFF2-40B4-BE49-F238E27FC236}">
                  <a16:creationId xmlns:a16="http://schemas.microsoft.com/office/drawing/2014/main" id="{EDBF2270-83DB-B4C6-2B2C-013C8AA7A897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>
              <a:extLst>
                <a:ext uri="{FF2B5EF4-FFF2-40B4-BE49-F238E27FC236}">
                  <a16:creationId xmlns:a16="http://schemas.microsoft.com/office/drawing/2014/main" id="{4F5E916B-494E-E9D5-E011-9EF37D86485B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>
              <a:extLst>
                <a:ext uri="{FF2B5EF4-FFF2-40B4-BE49-F238E27FC236}">
                  <a16:creationId xmlns:a16="http://schemas.microsoft.com/office/drawing/2014/main" id="{4281BA87-E8D8-7C86-88B1-D9AD3F2F68F7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>
              <a:extLst>
                <a:ext uri="{FF2B5EF4-FFF2-40B4-BE49-F238E27FC236}">
                  <a16:creationId xmlns:a16="http://schemas.microsoft.com/office/drawing/2014/main" id="{616D7E50-4315-ACEB-D408-0717BDAE99AA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>
              <a:extLst>
                <a:ext uri="{FF2B5EF4-FFF2-40B4-BE49-F238E27FC236}">
                  <a16:creationId xmlns:a16="http://schemas.microsoft.com/office/drawing/2014/main" id="{5CEDD8A4-BED6-CA0B-080B-0F115DF41F2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>
              <a:extLst>
                <a:ext uri="{FF2B5EF4-FFF2-40B4-BE49-F238E27FC236}">
                  <a16:creationId xmlns:a16="http://schemas.microsoft.com/office/drawing/2014/main" id="{BA02522D-1A95-07F0-0E6A-4E11B6A10AD7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>
              <a:extLst>
                <a:ext uri="{FF2B5EF4-FFF2-40B4-BE49-F238E27FC236}">
                  <a16:creationId xmlns:a16="http://schemas.microsoft.com/office/drawing/2014/main" id="{8E2182AE-F06B-92CF-D34E-234CC5D8568F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>
              <a:extLst>
                <a:ext uri="{FF2B5EF4-FFF2-40B4-BE49-F238E27FC236}">
                  <a16:creationId xmlns:a16="http://schemas.microsoft.com/office/drawing/2014/main" id="{5BFBD49D-79FA-8720-962E-6DFFB136E47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>
              <a:extLst>
                <a:ext uri="{FF2B5EF4-FFF2-40B4-BE49-F238E27FC236}">
                  <a16:creationId xmlns:a16="http://schemas.microsoft.com/office/drawing/2014/main" id="{356D1768-2158-80C7-C11C-CC7478257884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>
              <a:extLst>
                <a:ext uri="{FF2B5EF4-FFF2-40B4-BE49-F238E27FC236}">
                  <a16:creationId xmlns:a16="http://schemas.microsoft.com/office/drawing/2014/main" id="{238CDF54-6C2C-65FA-A121-4CF92059EEC0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31;p36">
            <a:extLst>
              <a:ext uri="{FF2B5EF4-FFF2-40B4-BE49-F238E27FC236}">
                <a16:creationId xmlns:a16="http://schemas.microsoft.com/office/drawing/2014/main" id="{F8AB2BB2-C85A-3C38-1638-49A02900E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051" y="453524"/>
            <a:ext cx="82360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Usage example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1" name="Google Shape;502;p38">
            <a:extLst>
              <a:ext uri="{FF2B5EF4-FFF2-40B4-BE49-F238E27FC236}">
                <a16:creationId xmlns:a16="http://schemas.microsoft.com/office/drawing/2014/main" id="{87B358F8-92BC-B367-B179-141DD0C266DA}"/>
              </a:ext>
            </a:extLst>
          </p:cNvPr>
          <p:cNvSpPr txBox="1"/>
          <p:nvPr/>
        </p:nvSpPr>
        <p:spPr>
          <a:xfrm>
            <a:off x="244194" y="1168562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Usage example">
            <a:hlinkClick r:id="" action="ppaction://media"/>
            <a:extLst>
              <a:ext uri="{FF2B5EF4-FFF2-40B4-BE49-F238E27FC236}">
                <a16:creationId xmlns:a16="http://schemas.microsoft.com/office/drawing/2014/main" id="{22CDD165-F986-592E-9E83-5BB2E6920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77E1E983-35DA-C3F0-8CEC-5CB08B05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0CCF67DE-2467-D34F-C2D1-1C3BC9257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Performance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4254619D-8C76-C3C1-8F61-A013DD0EEE5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453239"/>
            <a:ext cx="7440826" cy="1846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hangingPunct="0"/>
            <a:r>
              <a:rPr lang="en-US" dirty="0"/>
              <a:t>For testing both HTTP requests and </a:t>
            </a:r>
            <a:r>
              <a:rPr lang="en-US" dirty="0" err="1"/>
              <a:t>websocket</a:t>
            </a:r>
            <a:r>
              <a:rPr lang="en-US" dirty="0"/>
              <a:t> connections k6 was used.</a:t>
            </a:r>
            <a:endParaRPr lang="ru-RU" dirty="0"/>
          </a:p>
          <a:p>
            <a:pPr marL="0" indent="0" hangingPunct="0"/>
            <a:r>
              <a:rPr lang="en-US" dirty="0"/>
              <a:t>First experiment consisted of concurrently </a:t>
            </a:r>
            <a:r>
              <a:rPr lang="en-US" dirty="0" err="1"/>
              <a:t>registrating</a:t>
            </a:r>
            <a:r>
              <a:rPr lang="en-US" dirty="0"/>
              <a:t> users, creating new group chats with a different user and sending them three messages. Due to concurrency, the server started failing more often than not once the amount of users exceeded 100.</a:t>
            </a:r>
            <a:endParaRPr lang="ru-RU" dirty="0"/>
          </a:p>
        </p:txBody>
      </p:sp>
      <p:sp>
        <p:nvSpPr>
          <p:cNvPr id="2" name="Google Shape;502;p38">
            <a:extLst>
              <a:ext uri="{FF2B5EF4-FFF2-40B4-BE49-F238E27FC236}">
                <a16:creationId xmlns:a16="http://schemas.microsoft.com/office/drawing/2014/main" id="{F62E670B-1E72-C3E8-DDDE-8822E01D4130}"/>
              </a:ext>
            </a:extLst>
          </p:cNvPr>
          <p:cNvSpPr txBox="1"/>
          <p:nvPr/>
        </p:nvSpPr>
        <p:spPr>
          <a:xfrm>
            <a:off x="244194" y="1168562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" name="Google Shape;504;p38">
            <a:extLst>
              <a:ext uri="{FF2B5EF4-FFF2-40B4-BE49-F238E27FC236}">
                <a16:creationId xmlns:a16="http://schemas.microsoft.com/office/drawing/2014/main" id="{48D30502-1756-3B81-FEF8-EC26EC36CE11}"/>
              </a:ext>
            </a:extLst>
          </p:cNvPr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6" name="Google Shape;505;p38">
              <a:extLst>
                <a:ext uri="{FF2B5EF4-FFF2-40B4-BE49-F238E27FC236}">
                  <a16:creationId xmlns:a16="http://schemas.microsoft.com/office/drawing/2014/main" id="{F5D608CF-FE9F-6A85-88F0-06653E1B3E56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6;p38">
              <a:extLst>
                <a:ext uri="{FF2B5EF4-FFF2-40B4-BE49-F238E27FC236}">
                  <a16:creationId xmlns:a16="http://schemas.microsoft.com/office/drawing/2014/main" id="{ADABE65C-4C75-BDED-2A91-991FBFF3C366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7;p38">
              <a:extLst>
                <a:ext uri="{FF2B5EF4-FFF2-40B4-BE49-F238E27FC236}">
                  <a16:creationId xmlns:a16="http://schemas.microsoft.com/office/drawing/2014/main" id="{54583AC4-CC05-F3DC-9BAA-5E797A3B4902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8;p38">
              <a:extLst>
                <a:ext uri="{FF2B5EF4-FFF2-40B4-BE49-F238E27FC236}">
                  <a16:creationId xmlns:a16="http://schemas.microsoft.com/office/drawing/2014/main" id="{058DABAD-5F4B-41E5-2C62-FD161C4E288E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09;p38">
              <a:extLst>
                <a:ext uri="{FF2B5EF4-FFF2-40B4-BE49-F238E27FC236}">
                  <a16:creationId xmlns:a16="http://schemas.microsoft.com/office/drawing/2014/main" id="{9AC17D30-5795-16AE-9483-B2A2BFCBB310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0;p38">
              <a:extLst>
                <a:ext uri="{FF2B5EF4-FFF2-40B4-BE49-F238E27FC236}">
                  <a16:creationId xmlns:a16="http://schemas.microsoft.com/office/drawing/2014/main" id="{F1438767-4B97-0AA1-E2A9-448092BF5E87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1;p38">
              <a:extLst>
                <a:ext uri="{FF2B5EF4-FFF2-40B4-BE49-F238E27FC236}">
                  <a16:creationId xmlns:a16="http://schemas.microsoft.com/office/drawing/2014/main" id="{CAADBB87-DEC2-4FC1-7464-50A8B1FF71C5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2;p38">
              <a:extLst>
                <a:ext uri="{FF2B5EF4-FFF2-40B4-BE49-F238E27FC236}">
                  <a16:creationId xmlns:a16="http://schemas.microsoft.com/office/drawing/2014/main" id="{192D4280-5FFF-AA07-46CA-CDE2379E094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3;p38">
              <a:extLst>
                <a:ext uri="{FF2B5EF4-FFF2-40B4-BE49-F238E27FC236}">
                  <a16:creationId xmlns:a16="http://schemas.microsoft.com/office/drawing/2014/main" id="{C8E7B71A-1BAE-F61C-4167-090AC9717196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4;p38">
              <a:extLst>
                <a:ext uri="{FF2B5EF4-FFF2-40B4-BE49-F238E27FC236}">
                  <a16:creationId xmlns:a16="http://schemas.microsoft.com/office/drawing/2014/main" id="{A92F6AB3-8BF0-DCBC-A4EE-BE3E62AAB868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5;p38">
              <a:extLst>
                <a:ext uri="{FF2B5EF4-FFF2-40B4-BE49-F238E27FC236}">
                  <a16:creationId xmlns:a16="http://schemas.microsoft.com/office/drawing/2014/main" id="{4AA73861-BF6B-DE53-9E76-4B451CD95AC2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6;p38">
              <a:extLst>
                <a:ext uri="{FF2B5EF4-FFF2-40B4-BE49-F238E27FC236}">
                  <a16:creationId xmlns:a16="http://schemas.microsoft.com/office/drawing/2014/main" id="{4D82498F-6FCA-011A-D6E7-16CA9AC7ACB1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7;p38">
              <a:extLst>
                <a:ext uri="{FF2B5EF4-FFF2-40B4-BE49-F238E27FC236}">
                  <a16:creationId xmlns:a16="http://schemas.microsoft.com/office/drawing/2014/main" id="{4233ABED-845C-2B19-BE7D-33DE4C26916C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99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495A9F47-3498-7006-DDB3-6EEA1DE2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A92A3B97-FACE-63EA-C928-24CE122C1D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Performance</a:t>
            </a:r>
            <a:endParaRPr dirty="0">
              <a:solidFill>
                <a:schemeClr val="tx2"/>
              </a:solidFill>
            </a:endParaRP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AF3D05F5-A608-4AAD-1DCB-E92402F2D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129263"/>
              </p:ext>
            </p:extLst>
          </p:nvPr>
        </p:nvGraphicFramePr>
        <p:xfrm>
          <a:off x="1162373" y="1223397"/>
          <a:ext cx="6819254" cy="3643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853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00889719-E711-5313-7F3B-41885FDDB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F64DC259-31EA-E637-6608-1D0A38334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Performance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FEAA24CB-7574-E50B-EAE9-F968439C047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453239"/>
            <a:ext cx="3363803" cy="3245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hangingPunct="0"/>
            <a:r>
              <a:rPr lang="en-US" dirty="0"/>
              <a:t>Second experiment has been conducted by transferring files between clients and the server.</a:t>
            </a:r>
            <a:endParaRPr lang="ru-RU" dirty="0"/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99D5258D-1912-60D4-053E-0D5D8BA91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198608"/>
              </p:ext>
            </p:extLst>
          </p:nvPr>
        </p:nvGraphicFramePr>
        <p:xfrm>
          <a:off x="4448014" y="1242299"/>
          <a:ext cx="3975986" cy="3593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8" name="Google Shape;504;p38">
            <a:extLst>
              <a:ext uri="{FF2B5EF4-FFF2-40B4-BE49-F238E27FC236}">
                <a16:creationId xmlns:a16="http://schemas.microsoft.com/office/drawing/2014/main" id="{7D79C961-3DE1-317A-DE38-DA1BE99E5FD7}"/>
              </a:ext>
            </a:extLst>
          </p:cNvPr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9" name="Google Shape;505;p38">
              <a:extLst>
                <a:ext uri="{FF2B5EF4-FFF2-40B4-BE49-F238E27FC236}">
                  <a16:creationId xmlns:a16="http://schemas.microsoft.com/office/drawing/2014/main" id="{E1F7DD29-8D80-FD56-D0D5-A0E6E42D00B1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6;p38">
              <a:extLst>
                <a:ext uri="{FF2B5EF4-FFF2-40B4-BE49-F238E27FC236}">
                  <a16:creationId xmlns:a16="http://schemas.microsoft.com/office/drawing/2014/main" id="{33E60385-718E-7E9B-E8C3-12FA7218E4A1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7;p38">
              <a:extLst>
                <a:ext uri="{FF2B5EF4-FFF2-40B4-BE49-F238E27FC236}">
                  <a16:creationId xmlns:a16="http://schemas.microsoft.com/office/drawing/2014/main" id="{A2DA7117-1123-7030-1C20-317022C4BD57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8;p38">
              <a:extLst>
                <a:ext uri="{FF2B5EF4-FFF2-40B4-BE49-F238E27FC236}">
                  <a16:creationId xmlns:a16="http://schemas.microsoft.com/office/drawing/2014/main" id="{34277BBE-6484-6F45-4F75-F1CE60795132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9;p38">
              <a:extLst>
                <a:ext uri="{FF2B5EF4-FFF2-40B4-BE49-F238E27FC236}">
                  <a16:creationId xmlns:a16="http://schemas.microsoft.com/office/drawing/2014/main" id="{DE3D552C-F94B-7528-0890-1AEE4A8388D5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0;p38">
              <a:extLst>
                <a:ext uri="{FF2B5EF4-FFF2-40B4-BE49-F238E27FC236}">
                  <a16:creationId xmlns:a16="http://schemas.microsoft.com/office/drawing/2014/main" id="{D58C83A9-157F-F911-550D-930C3B81EA75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1;p38">
              <a:extLst>
                <a:ext uri="{FF2B5EF4-FFF2-40B4-BE49-F238E27FC236}">
                  <a16:creationId xmlns:a16="http://schemas.microsoft.com/office/drawing/2014/main" id="{3014A5B8-291D-ECE5-A0AD-AFF80B09B7CE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2;p38">
              <a:extLst>
                <a:ext uri="{FF2B5EF4-FFF2-40B4-BE49-F238E27FC236}">
                  <a16:creationId xmlns:a16="http://schemas.microsoft.com/office/drawing/2014/main" id="{AE239002-B7AA-C094-BB30-C3F958DC3474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3;p38">
              <a:extLst>
                <a:ext uri="{FF2B5EF4-FFF2-40B4-BE49-F238E27FC236}">
                  <a16:creationId xmlns:a16="http://schemas.microsoft.com/office/drawing/2014/main" id="{815D860A-1A27-D675-4081-E8AFEAD74FF2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4;p38">
              <a:extLst>
                <a:ext uri="{FF2B5EF4-FFF2-40B4-BE49-F238E27FC236}">
                  <a16:creationId xmlns:a16="http://schemas.microsoft.com/office/drawing/2014/main" id="{91292AA0-51BF-E1B9-0D0F-14D546E4BF9B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5;p38">
              <a:extLst>
                <a:ext uri="{FF2B5EF4-FFF2-40B4-BE49-F238E27FC236}">
                  <a16:creationId xmlns:a16="http://schemas.microsoft.com/office/drawing/2014/main" id="{3C5580A8-A402-FBA0-FCF3-F1ED94CB4824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6;p38">
              <a:extLst>
                <a:ext uri="{FF2B5EF4-FFF2-40B4-BE49-F238E27FC236}">
                  <a16:creationId xmlns:a16="http://schemas.microsoft.com/office/drawing/2014/main" id="{E19F286E-386D-29B5-D51D-7592CF1325F8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7;p38">
              <a:extLst>
                <a:ext uri="{FF2B5EF4-FFF2-40B4-BE49-F238E27FC236}">
                  <a16:creationId xmlns:a16="http://schemas.microsoft.com/office/drawing/2014/main" id="{9D12519D-95EF-9EF2-B458-95EA3428F284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448;p36">
            <a:extLst>
              <a:ext uri="{FF2B5EF4-FFF2-40B4-BE49-F238E27FC236}">
                <a16:creationId xmlns:a16="http://schemas.microsoft.com/office/drawing/2014/main" id="{BA17FD34-096E-9BB8-02A7-E9AEDD059E1F}"/>
              </a:ext>
            </a:extLst>
          </p:cNvPr>
          <p:cNvSpPr txBox="1"/>
          <p:nvPr/>
        </p:nvSpPr>
        <p:spPr>
          <a:xfrm>
            <a:off x="8624700" y="4099069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30338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>
          <a:extLst>
            <a:ext uri="{FF2B5EF4-FFF2-40B4-BE49-F238E27FC236}">
              <a16:creationId xmlns:a16="http://schemas.microsoft.com/office/drawing/2014/main" id="{F7B33690-2F14-CC89-F8C9-523C7B1C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65">
            <a:extLst>
              <a:ext uri="{FF2B5EF4-FFF2-40B4-BE49-F238E27FC236}">
                <a16:creationId xmlns:a16="http://schemas.microsoft.com/office/drawing/2014/main" id="{E6F0A7DE-922D-D734-A668-2F9A04D96C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9013" y="696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402" name="Google Shape;1402;p65">
            <a:extLst>
              <a:ext uri="{FF2B5EF4-FFF2-40B4-BE49-F238E27FC236}">
                <a16:creationId xmlns:a16="http://schemas.microsoft.com/office/drawing/2014/main" id="{B7A58227-84CD-5717-0BC4-2C9EC396EE8D}"/>
              </a:ext>
            </a:extLst>
          </p:cNvPr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1403" name="Google Shape;1403;p65">
              <a:extLst>
                <a:ext uri="{FF2B5EF4-FFF2-40B4-BE49-F238E27FC236}">
                  <a16:creationId xmlns:a16="http://schemas.microsoft.com/office/drawing/2014/main" id="{C9321229-3E0E-A9CA-2D84-C309602F7F79}"/>
                </a:ext>
              </a:extLst>
            </p:cNvPr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5">
              <a:extLst>
                <a:ext uri="{FF2B5EF4-FFF2-40B4-BE49-F238E27FC236}">
                  <a16:creationId xmlns:a16="http://schemas.microsoft.com/office/drawing/2014/main" id="{B733E972-3FDA-AC0D-783F-5278A436BDC0}"/>
                </a:ext>
              </a:extLst>
            </p:cNvPr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5">
              <a:extLst>
                <a:ext uri="{FF2B5EF4-FFF2-40B4-BE49-F238E27FC236}">
                  <a16:creationId xmlns:a16="http://schemas.microsoft.com/office/drawing/2014/main" id="{134B7BCF-E207-4E72-4AEB-0727A57E571F}"/>
                </a:ext>
              </a:extLst>
            </p:cNvPr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5">
              <a:extLst>
                <a:ext uri="{FF2B5EF4-FFF2-40B4-BE49-F238E27FC236}">
                  <a16:creationId xmlns:a16="http://schemas.microsoft.com/office/drawing/2014/main" id="{DAE45268-5898-79CA-C995-352727BD15D4}"/>
                </a:ext>
              </a:extLst>
            </p:cNvPr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5">
              <a:extLst>
                <a:ext uri="{FF2B5EF4-FFF2-40B4-BE49-F238E27FC236}">
                  <a16:creationId xmlns:a16="http://schemas.microsoft.com/office/drawing/2014/main" id="{C704AC00-ECB4-87D1-017C-3DA0132DDE5A}"/>
                </a:ext>
              </a:extLst>
            </p:cNvPr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5">
              <a:extLst>
                <a:ext uri="{FF2B5EF4-FFF2-40B4-BE49-F238E27FC236}">
                  <a16:creationId xmlns:a16="http://schemas.microsoft.com/office/drawing/2014/main" id="{7BABE359-F75F-A7C6-6966-343CD14D03FD}"/>
                </a:ext>
              </a:extLst>
            </p:cNvPr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5">
              <a:extLst>
                <a:ext uri="{FF2B5EF4-FFF2-40B4-BE49-F238E27FC236}">
                  <a16:creationId xmlns:a16="http://schemas.microsoft.com/office/drawing/2014/main" id="{A8727598-AC09-1701-59EE-A951B8511492}"/>
                </a:ext>
              </a:extLst>
            </p:cNvPr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5">
              <a:extLst>
                <a:ext uri="{FF2B5EF4-FFF2-40B4-BE49-F238E27FC236}">
                  <a16:creationId xmlns:a16="http://schemas.microsoft.com/office/drawing/2014/main" id="{C39EF560-6D7E-8A04-8BAB-0814215AA207}"/>
                </a:ext>
              </a:extLst>
            </p:cNvPr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5">
              <a:extLst>
                <a:ext uri="{FF2B5EF4-FFF2-40B4-BE49-F238E27FC236}">
                  <a16:creationId xmlns:a16="http://schemas.microsoft.com/office/drawing/2014/main" id="{9FC83318-0495-5D98-D890-B24D9C81AF9B}"/>
                </a:ext>
              </a:extLst>
            </p:cNvPr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5">
              <a:extLst>
                <a:ext uri="{FF2B5EF4-FFF2-40B4-BE49-F238E27FC236}">
                  <a16:creationId xmlns:a16="http://schemas.microsoft.com/office/drawing/2014/main" id="{565DDE4A-72DC-1CA2-3E12-5BD2F6E25BD9}"/>
                </a:ext>
              </a:extLst>
            </p:cNvPr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5">
              <a:extLst>
                <a:ext uri="{FF2B5EF4-FFF2-40B4-BE49-F238E27FC236}">
                  <a16:creationId xmlns:a16="http://schemas.microsoft.com/office/drawing/2014/main" id="{9B81E25A-C91D-C424-DDD3-94CCA4438AEE}"/>
                </a:ext>
              </a:extLst>
            </p:cNvPr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5">
              <a:extLst>
                <a:ext uri="{FF2B5EF4-FFF2-40B4-BE49-F238E27FC236}">
                  <a16:creationId xmlns:a16="http://schemas.microsoft.com/office/drawing/2014/main" id="{0EF90D8D-ED61-9F07-0A5F-A555DE04E989}"/>
                </a:ext>
              </a:extLst>
            </p:cNvPr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5">
              <a:extLst>
                <a:ext uri="{FF2B5EF4-FFF2-40B4-BE49-F238E27FC236}">
                  <a16:creationId xmlns:a16="http://schemas.microsoft.com/office/drawing/2014/main" id="{415ED475-D22F-4978-52B5-D35F93A1DD9D}"/>
                </a:ext>
              </a:extLst>
            </p:cNvPr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5">
              <a:extLst>
                <a:ext uri="{FF2B5EF4-FFF2-40B4-BE49-F238E27FC236}">
                  <a16:creationId xmlns:a16="http://schemas.microsoft.com/office/drawing/2014/main" id="{9DC3FD0F-A113-1738-3C6B-F097DC33F165}"/>
                </a:ext>
              </a:extLst>
            </p:cNvPr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5">
              <a:extLst>
                <a:ext uri="{FF2B5EF4-FFF2-40B4-BE49-F238E27FC236}">
                  <a16:creationId xmlns:a16="http://schemas.microsoft.com/office/drawing/2014/main" id="{E82BAFFD-7005-4524-672B-C16531B039D0}"/>
                </a:ext>
              </a:extLst>
            </p:cNvPr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5">
              <a:extLst>
                <a:ext uri="{FF2B5EF4-FFF2-40B4-BE49-F238E27FC236}">
                  <a16:creationId xmlns:a16="http://schemas.microsoft.com/office/drawing/2014/main" id="{53D81912-6F7D-2BD3-D9B2-B2CC24F7AAB9}"/>
                </a:ext>
              </a:extLst>
            </p:cNvPr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5">
              <a:extLst>
                <a:ext uri="{FF2B5EF4-FFF2-40B4-BE49-F238E27FC236}">
                  <a16:creationId xmlns:a16="http://schemas.microsoft.com/office/drawing/2014/main" id="{21C9FCA7-7DC2-7B32-239F-D745E17EDC2F}"/>
                </a:ext>
              </a:extLst>
            </p:cNvPr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5">
              <a:extLst>
                <a:ext uri="{FF2B5EF4-FFF2-40B4-BE49-F238E27FC236}">
                  <a16:creationId xmlns:a16="http://schemas.microsoft.com/office/drawing/2014/main" id="{1BA2437C-474C-6BE6-BCA4-C264503589D8}"/>
                </a:ext>
              </a:extLst>
            </p:cNvPr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5">
              <a:extLst>
                <a:ext uri="{FF2B5EF4-FFF2-40B4-BE49-F238E27FC236}">
                  <a16:creationId xmlns:a16="http://schemas.microsoft.com/office/drawing/2014/main" id="{9871F6CA-C9CC-FC36-1FE5-E45DCC218130}"/>
                </a:ext>
              </a:extLst>
            </p:cNvPr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5">
              <a:extLst>
                <a:ext uri="{FF2B5EF4-FFF2-40B4-BE49-F238E27FC236}">
                  <a16:creationId xmlns:a16="http://schemas.microsoft.com/office/drawing/2014/main" id="{204337B6-63B9-388C-D68F-84631CF0164B}"/>
                </a:ext>
              </a:extLst>
            </p:cNvPr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5">
              <a:extLst>
                <a:ext uri="{FF2B5EF4-FFF2-40B4-BE49-F238E27FC236}">
                  <a16:creationId xmlns:a16="http://schemas.microsoft.com/office/drawing/2014/main" id="{6FE85492-531C-D64B-44A6-33692D25E828}"/>
                </a:ext>
              </a:extLst>
            </p:cNvPr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5">
              <a:extLst>
                <a:ext uri="{FF2B5EF4-FFF2-40B4-BE49-F238E27FC236}">
                  <a16:creationId xmlns:a16="http://schemas.microsoft.com/office/drawing/2014/main" id="{0629A6AB-F5F2-3ADA-A502-45525DB0057E}"/>
                </a:ext>
              </a:extLst>
            </p:cNvPr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5">
              <a:extLst>
                <a:ext uri="{FF2B5EF4-FFF2-40B4-BE49-F238E27FC236}">
                  <a16:creationId xmlns:a16="http://schemas.microsoft.com/office/drawing/2014/main" id="{C565A85A-78ED-B143-FF91-FC507CAB5913}"/>
                </a:ext>
              </a:extLst>
            </p:cNvPr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5">
              <a:extLst>
                <a:ext uri="{FF2B5EF4-FFF2-40B4-BE49-F238E27FC236}">
                  <a16:creationId xmlns:a16="http://schemas.microsoft.com/office/drawing/2014/main" id="{806F00A6-2C2D-A9D8-75A3-9FAFBB463346}"/>
                </a:ext>
              </a:extLst>
            </p:cNvPr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5">
              <a:extLst>
                <a:ext uri="{FF2B5EF4-FFF2-40B4-BE49-F238E27FC236}">
                  <a16:creationId xmlns:a16="http://schemas.microsoft.com/office/drawing/2014/main" id="{FC15A802-B794-76ED-C386-3883CC80E94C}"/>
                </a:ext>
              </a:extLst>
            </p:cNvPr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5">
              <a:extLst>
                <a:ext uri="{FF2B5EF4-FFF2-40B4-BE49-F238E27FC236}">
                  <a16:creationId xmlns:a16="http://schemas.microsoft.com/office/drawing/2014/main" id="{28BBFC37-ABFB-9996-65AD-AC88AEA08683}"/>
                </a:ext>
              </a:extLst>
            </p:cNvPr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5">
              <a:extLst>
                <a:ext uri="{FF2B5EF4-FFF2-40B4-BE49-F238E27FC236}">
                  <a16:creationId xmlns:a16="http://schemas.microsoft.com/office/drawing/2014/main" id="{08C47DD9-5A85-6A73-DE1D-3C8568A70AE7}"/>
                </a:ext>
              </a:extLst>
            </p:cNvPr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5">
              <a:extLst>
                <a:ext uri="{FF2B5EF4-FFF2-40B4-BE49-F238E27FC236}">
                  <a16:creationId xmlns:a16="http://schemas.microsoft.com/office/drawing/2014/main" id="{BC3DAF5D-8DF1-5E20-56D3-22BAFD7F9B22}"/>
                </a:ext>
              </a:extLst>
            </p:cNvPr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5">
              <a:extLst>
                <a:ext uri="{FF2B5EF4-FFF2-40B4-BE49-F238E27FC236}">
                  <a16:creationId xmlns:a16="http://schemas.microsoft.com/office/drawing/2014/main" id="{E0D425FA-FE24-FC39-7342-69CF91A0D246}"/>
                </a:ext>
              </a:extLst>
            </p:cNvPr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5">
              <a:extLst>
                <a:ext uri="{FF2B5EF4-FFF2-40B4-BE49-F238E27FC236}">
                  <a16:creationId xmlns:a16="http://schemas.microsoft.com/office/drawing/2014/main" id="{1A1337B9-F26E-3B24-C088-4EE96A68594F}"/>
                </a:ext>
              </a:extLst>
            </p:cNvPr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5">
              <a:extLst>
                <a:ext uri="{FF2B5EF4-FFF2-40B4-BE49-F238E27FC236}">
                  <a16:creationId xmlns:a16="http://schemas.microsoft.com/office/drawing/2014/main" id="{015CA90B-8EA6-70C7-3898-6C18C583A627}"/>
                </a:ext>
              </a:extLst>
            </p:cNvPr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5">
              <a:extLst>
                <a:ext uri="{FF2B5EF4-FFF2-40B4-BE49-F238E27FC236}">
                  <a16:creationId xmlns:a16="http://schemas.microsoft.com/office/drawing/2014/main" id="{78F292E3-40D8-647D-FBC0-A205982D7FC4}"/>
                </a:ext>
              </a:extLst>
            </p:cNvPr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5">
              <a:extLst>
                <a:ext uri="{FF2B5EF4-FFF2-40B4-BE49-F238E27FC236}">
                  <a16:creationId xmlns:a16="http://schemas.microsoft.com/office/drawing/2014/main" id="{3C6C59C2-58E8-C596-F53F-698E570D5F07}"/>
                </a:ext>
              </a:extLst>
            </p:cNvPr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5">
              <a:extLst>
                <a:ext uri="{FF2B5EF4-FFF2-40B4-BE49-F238E27FC236}">
                  <a16:creationId xmlns:a16="http://schemas.microsoft.com/office/drawing/2014/main" id="{63038160-1A34-5737-E0C2-94D3E3929AD5}"/>
                </a:ext>
              </a:extLst>
            </p:cNvPr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5">
              <a:extLst>
                <a:ext uri="{FF2B5EF4-FFF2-40B4-BE49-F238E27FC236}">
                  <a16:creationId xmlns:a16="http://schemas.microsoft.com/office/drawing/2014/main" id="{40FC1D0F-9A44-E3AC-5226-56E8B6E41D6A}"/>
                </a:ext>
              </a:extLst>
            </p:cNvPr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5">
              <a:extLst>
                <a:ext uri="{FF2B5EF4-FFF2-40B4-BE49-F238E27FC236}">
                  <a16:creationId xmlns:a16="http://schemas.microsoft.com/office/drawing/2014/main" id="{9DA00B5C-C49E-BD75-1840-7CDAA98EBF7A}"/>
                </a:ext>
              </a:extLst>
            </p:cNvPr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5">
              <a:extLst>
                <a:ext uri="{FF2B5EF4-FFF2-40B4-BE49-F238E27FC236}">
                  <a16:creationId xmlns:a16="http://schemas.microsoft.com/office/drawing/2014/main" id="{5F172024-6DDA-D16C-AAD9-915F48C6D5F5}"/>
                </a:ext>
              </a:extLst>
            </p:cNvPr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5">
              <a:extLst>
                <a:ext uri="{FF2B5EF4-FFF2-40B4-BE49-F238E27FC236}">
                  <a16:creationId xmlns:a16="http://schemas.microsoft.com/office/drawing/2014/main" id="{E22C67AF-2C0D-9B52-5B06-4A3B0A1EE7CD}"/>
                </a:ext>
              </a:extLst>
            </p:cNvPr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5">
              <a:extLst>
                <a:ext uri="{FF2B5EF4-FFF2-40B4-BE49-F238E27FC236}">
                  <a16:creationId xmlns:a16="http://schemas.microsoft.com/office/drawing/2014/main" id="{CA3863FD-8B83-1F6D-C11C-8751E407F8E9}"/>
                </a:ext>
              </a:extLst>
            </p:cNvPr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5">
              <a:extLst>
                <a:ext uri="{FF2B5EF4-FFF2-40B4-BE49-F238E27FC236}">
                  <a16:creationId xmlns:a16="http://schemas.microsoft.com/office/drawing/2014/main" id="{31D32BD5-AB28-4CF0-48B8-9A93EFA47A87}"/>
                </a:ext>
              </a:extLst>
            </p:cNvPr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5">
              <a:extLst>
                <a:ext uri="{FF2B5EF4-FFF2-40B4-BE49-F238E27FC236}">
                  <a16:creationId xmlns:a16="http://schemas.microsoft.com/office/drawing/2014/main" id="{41D3D0F7-350D-7BF9-9C28-BECF436132D3}"/>
                </a:ext>
              </a:extLst>
            </p:cNvPr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5">
              <a:extLst>
                <a:ext uri="{FF2B5EF4-FFF2-40B4-BE49-F238E27FC236}">
                  <a16:creationId xmlns:a16="http://schemas.microsoft.com/office/drawing/2014/main" id="{2EA898EF-E50E-8F11-5D32-7ABE3C1EB6C5}"/>
                </a:ext>
              </a:extLst>
            </p:cNvPr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5">
              <a:extLst>
                <a:ext uri="{FF2B5EF4-FFF2-40B4-BE49-F238E27FC236}">
                  <a16:creationId xmlns:a16="http://schemas.microsoft.com/office/drawing/2014/main" id="{40FFFF53-6D84-DA7F-279E-0183F6BCE916}"/>
                </a:ext>
              </a:extLst>
            </p:cNvPr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5">
              <a:extLst>
                <a:ext uri="{FF2B5EF4-FFF2-40B4-BE49-F238E27FC236}">
                  <a16:creationId xmlns:a16="http://schemas.microsoft.com/office/drawing/2014/main" id="{0586B5D0-7C81-072E-6F71-97C1AF4AF3D4}"/>
                </a:ext>
              </a:extLst>
            </p:cNvPr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5">
              <a:extLst>
                <a:ext uri="{FF2B5EF4-FFF2-40B4-BE49-F238E27FC236}">
                  <a16:creationId xmlns:a16="http://schemas.microsoft.com/office/drawing/2014/main" id="{1E05828F-C1B4-DB39-A9AA-B4702EDD4D0C}"/>
                </a:ext>
              </a:extLst>
            </p:cNvPr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65">
            <a:extLst>
              <a:ext uri="{FF2B5EF4-FFF2-40B4-BE49-F238E27FC236}">
                <a16:creationId xmlns:a16="http://schemas.microsoft.com/office/drawing/2014/main" id="{87999E8D-C644-1E7F-81BC-430911E88055}"/>
              </a:ext>
            </a:extLst>
          </p:cNvPr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449" name="Google Shape;1449;p65">
              <a:extLst>
                <a:ext uri="{FF2B5EF4-FFF2-40B4-BE49-F238E27FC236}">
                  <a16:creationId xmlns:a16="http://schemas.microsoft.com/office/drawing/2014/main" id="{9E670176-4125-2562-0B99-8AC82FFA77CB}"/>
                </a:ext>
              </a:extLst>
            </p:cNvPr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65">
              <a:extLst>
                <a:ext uri="{FF2B5EF4-FFF2-40B4-BE49-F238E27FC236}">
                  <a16:creationId xmlns:a16="http://schemas.microsoft.com/office/drawing/2014/main" id="{294AACC8-6A17-D62C-C998-100B96C3A241}"/>
                </a:ext>
              </a:extLst>
            </p:cNvPr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65">
              <a:extLst>
                <a:ext uri="{FF2B5EF4-FFF2-40B4-BE49-F238E27FC236}">
                  <a16:creationId xmlns:a16="http://schemas.microsoft.com/office/drawing/2014/main" id="{563E0DE3-A21B-92E7-6771-7C1CEDE9CF05}"/>
                </a:ext>
              </a:extLst>
            </p:cNvPr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92784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AEC5C9B0-8943-510D-A3FD-9A6DF7915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C0DC1490-EE91-D76A-81BC-717F715D7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Requirements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0BDA8F3E-612A-1D30-4732-5977109F040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43456" y="1331319"/>
            <a:ext cx="770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2400" dirty="0"/>
              <a:t>It is required to design and implement a multi-threaded online chat platform with: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instant messaging,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file transfer,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collaborative editing,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role management.</a:t>
            </a:r>
            <a:endParaRPr lang="ru-RU" sz="2400" dirty="0"/>
          </a:p>
        </p:txBody>
      </p:sp>
      <p:grpSp>
        <p:nvGrpSpPr>
          <p:cNvPr id="434" name="Google Shape;434;p36">
            <a:extLst>
              <a:ext uri="{FF2B5EF4-FFF2-40B4-BE49-F238E27FC236}">
                <a16:creationId xmlns:a16="http://schemas.microsoft.com/office/drawing/2014/main" id="{A309F8DC-770A-14E3-81AA-DC5ABA9A1272}"/>
              </a:ext>
            </a:extLst>
          </p:cNvPr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3EFA325F-A953-7249-72E4-E3BF13175290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6425B6F0-00AF-5D31-0479-A65AC910824C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8BC4D83B-B0D5-B6CE-29E0-3B8CF2FC2A28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A24D5C29-7AA2-E38B-F2B5-5C657B3FF0C0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>
              <a:extLst>
                <a:ext uri="{FF2B5EF4-FFF2-40B4-BE49-F238E27FC236}">
                  <a16:creationId xmlns:a16="http://schemas.microsoft.com/office/drawing/2014/main" id="{5983A017-4568-900F-CE3F-7B4718EB54B6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>
              <a:extLst>
                <a:ext uri="{FF2B5EF4-FFF2-40B4-BE49-F238E27FC236}">
                  <a16:creationId xmlns:a16="http://schemas.microsoft.com/office/drawing/2014/main" id="{76955A15-9D4D-F50B-8483-89D783C62703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>
              <a:extLst>
                <a:ext uri="{FF2B5EF4-FFF2-40B4-BE49-F238E27FC236}">
                  <a16:creationId xmlns:a16="http://schemas.microsoft.com/office/drawing/2014/main" id="{E3A4E6B9-3B4C-9355-3640-D7165792954D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>
              <a:extLst>
                <a:ext uri="{FF2B5EF4-FFF2-40B4-BE49-F238E27FC236}">
                  <a16:creationId xmlns:a16="http://schemas.microsoft.com/office/drawing/2014/main" id="{40FF119C-A6B9-E133-0BA8-4D08C2ECE2A6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>
              <a:extLst>
                <a:ext uri="{FF2B5EF4-FFF2-40B4-BE49-F238E27FC236}">
                  <a16:creationId xmlns:a16="http://schemas.microsoft.com/office/drawing/2014/main" id="{406D241B-713D-2E08-5AD5-5D05F762C964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>
              <a:extLst>
                <a:ext uri="{FF2B5EF4-FFF2-40B4-BE49-F238E27FC236}">
                  <a16:creationId xmlns:a16="http://schemas.microsoft.com/office/drawing/2014/main" id="{DBE9702F-25A0-8FA6-25B2-E82F6AED90CF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>
              <a:extLst>
                <a:ext uri="{FF2B5EF4-FFF2-40B4-BE49-F238E27FC236}">
                  <a16:creationId xmlns:a16="http://schemas.microsoft.com/office/drawing/2014/main" id="{8BC82E76-3EFB-091C-A548-CAF00909AC94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>
              <a:extLst>
                <a:ext uri="{FF2B5EF4-FFF2-40B4-BE49-F238E27FC236}">
                  <a16:creationId xmlns:a16="http://schemas.microsoft.com/office/drawing/2014/main" id="{6B9CA3B2-5B53-13A9-4019-C2B458CCA44D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>
              <a:extLst>
                <a:ext uri="{FF2B5EF4-FFF2-40B4-BE49-F238E27FC236}">
                  <a16:creationId xmlns:a16="http://schemas.microsoft.com/office/drawing/2014/main" id="{A3AAC761-6E09-9D3A-CA1D-43920D04D85B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36">
            <a:extLst>
              <a:ext uri="{FF2B5EF4-FFF2-40B4-BE49-F238E27FC236}">
                <a16:creationId xmlns:a16="http://schemas.microsoft.com/office/drawing/2014/main" id="{09F85AF6-CDD6-E9E6-2B32-0B51370E5890}"/>
              </a:ext>
            </a:extLst>
          </p:cNvPr>
          <p:cNvSpPr txBox="1"/>
          <p:nvPr/>
        </p:nvSpPr>
        <p:spPr>
          <a:xfrm>
            <a:off x="8624700" y="3184669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>
            <a:extLst>
              <a:ext uri="{FF2B5EF4-FFF2-40B4-BE49-F238E27FC236}">
                <a16:creationId xmlns:a16="http://schemas.microsoft.com/office/drawing/2014/main" id="{B64D7945-D96D-CF45-88D7-BF24DD88ED3E}"/>
              </a:ext>
            </a:extLst>
          </p:cNvPr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2" name="Google Shape;502;p38">
            <a:extLst>
              <a:ext uri="{FF2B5EF4-FFF2-40B4-BE49-F238E27FC236}">
                <a16:creationId xmlns:a16="http://schemas.microsoft.com/office/drawing/2014/main" id="{AA5A9F4E-8DAF-C7F3-63EE-D813CC46ED69}"/>
              </a:ext>
            </a:extLst>
          </p:cNvPr>
          <p:cNvSpPr txBox="1"/>
          <p:nvPr/>
        </p:nvSpPr>
        <p:spPr>
          <a:xfrm>
            <a:off x="244194" y="1168562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03450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0B8BA1AC-E315-FFDD-18CF-BD0A22198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448613C5-CB6D-D5F2-3164-60FFA22F6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Analysis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89C19C9F-569A-6509-D2D4-7F253DC0D9B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51587" y="1258167"/>
            <a:ext cx="7440826" cy="3600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800" dirty="0"/>
              <a:t>Messaging must support sending text messages from one user to another or to multiple, while storing the conversation history. For messaging to be instant, sockets have to be used.</a:t>
            </a:r>
          </a:p>
          <a:p>
            <a:pPr marL="0" indent="0" algn="just"/>
            <a:endParaRPr lang="en-US" sz="1800" dirty="0"/>
          </a:p>
          <a:p>
            <a:pPr marL="0" indent="0" algn="just"/>
            <a:r>
              <a:rPr lang="en-US" sz="1800" dirty="0"/>
              <a:t>The application must support transferring files between users.</a:t>
            </a:r>
          </a:p>
          <a:p>
            <a:pPr marL="0" indent="0" algn="just"/>
            <a:endParaRPr lang="en-US" sz="1800" dirty="0"/>
          </a:p>
          <a:p>
            <a:pPr marL="0" indent="0" algn="just"/>
            <a:r>
              <a:rPr lang="en-US" sz="1800" dirty="0"/>
              <a:t>The application must let users share files for collaborative editing.</a:t>
            </a:r>
          </a:p>
          <a:p>
            <a:pPr marL="0" indent="0" algn="just"/>
            <a:endParaRPr lang="ru-RU" sz="1800" dirty="0"/>
          </a:p>
        </p:txBody>
      </p:sp>
      <p:sp>
        <p:nvSpPr>
          <p:cNvPr id="448" name="Google Shape;448;p36">
            <a:extLst>
              <a:ext uri="{FF2B5EF4-FFF2-40B4-BE49-F238E27FC236}">
                <a16:creationId xmlns:a16="http://schemas.microsoft.com/office/drawing/2014/main" id="{3097B651-A5B2-82FD-AAC4-D879E3E7E7EE}"/>
              </a:ext>
            </a:extLst>
          </p:cNvPr>
          <p:cNvSpPr txBox="1"/>
          <p:nvPr/>
        </p:nvSpPr>
        <p:spPr>
          <a:xfrm>
            <a:off x="8624700" y="4099069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" name="Google Shape;502;p38">
            <a:extLst>
              <a:ext uri="{FF2B5EF4-FFF2-40B4-BE49-F238E27FC236}">
                <a16:creationId xmlns:a16="http://schemas.microsoft.com/office/drawing/2014/main" id="{96809568-AB8A-76D5-62E0-E8B463110984}"/>
              </a:ext>
            </a:extLst>
          </p:cNvPr>
          <p:cNvSpPr txBox="1"/>
          <p:nvPr/>
        </p:nvSpPr>
        <p:spPr>
          <a:xfrm>
            <a:off x="244194" y="1168562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07153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838D26DF-5F62-AC26-2DAA-9F1F00F3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40E4857D-9C64-78C1-3AAC-AC315DCEB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Design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47DA4B68-9446-C19C-39D1-EE78641B048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453239"/>
            <a:ext cx="7440826" cy="1846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/>
            <a:r>
              <a:rPr lang="en-US" sz="1800" dirty="0"/>
              <a:t>Server side will listen for and accept incoming client connections.</a:t>
            </a:r>
          </a:p>
          <a:p>
            <a:pPr indent="0"/>
            <a:endParaRPr lang="en-US" sz="1800" dirty="0"/>
          </a:p>
          <a:p>
            <a:pPr indent="0"/>
            <a:r>
              <a:rPr lang="en-US" sz="1800" dirty="0"/>
              <a:t>Client will be able to connect to the server via an internet browser.</a:t>
            </a:r>
            <a:endParaRPr lang="ru-RU" sz="1800" dirty="0"/>
          </a:p>
        </p:txBody>
      </p:sp>
      <p:sp>
        <p:nvSpPr>
          <p:cNvPr id="2" name="Google Shape;502;p38">
            <a:extLst>
              <a:ext uri="{FF2B5EF4-FFF2-40B4-BE49-F238E27FC236}">
                <a16:creationId xmlns:a16="http://schemas.microsoft.com/office/drawing/2014/main" id="{0011D6D2-3C11-6903-9B76-F8F2ECBB18D9}"/>
              </a:ext>
            </a:extLst>
          </p:cNvPr>
          <p:cNvSpPr txBox="1"/>
          <p:nvPr/>
        </p:nvSpPr>
        <p:spPr>
          <a:xfrm>
            <a:off x="244194" y="1168562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0924AA-0E17-591E-FE52-7BA1EE66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51" y="3508531"/>
            <a:ext cx="8236043" cy="4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8CF3D205-A1A0-3EF8-2DC5-6CBCF01F1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E0B24F0D-D3DE-0D87-0EE3-5332CC3DE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Design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FC19B979-06E9-1A20-0613-B3154F76F6D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95720" y="1653308"/>
            <a:ext cx="3795762" cy="211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/>
            <a:r>
              <a:rPr lang="en-US" sz="1800" dirty="0"/>
              <a:t>After authorization, users will be able to see their chats, and create new chats.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7E990F-FD38-6765-92CE-8B77E8D5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83" y="1653308"/>
            <a:ext cx="4000666" cy="21183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0EB46-7E5D-9CC6-E690-00EFFD17B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702" y="4004857"/>
            <a:ext cx="7493347" cy="5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6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4C498592-CFA0-1AFC-143E-6FB338990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3615A27A-3456-A06C-C628-C6971B6E55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Design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247D9618-6607-7282-674F-F223E8C85AB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1354060"/>
            <a:ext cx="8875776" cy="2435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hangingPunct="0"/>
            <a:r>
              <a:rPr lang="en-US" sz="1800" dirty="0"/>
              <a:t>Chats support several roles:</a:t>
            </a:r>
          </a:p>
          <a:p>
            <a:pPr marL="742950" indent="-285750" hangingPunct="0">
              <a:buFont typeface="Arial" panose="020B0604020202020204" pitchFamily="34" charset="0"/>
              <a:buChar char="•"/>
            </a:pPr>
            <a:r>
              <a:rPr lang="en-US" sz="1800" dirty="0"/>
              <a:t>Normal user (no privileges)</a:t>
            </a:r>
          </a:p>
          <a:p>
            <a:pPr marL="742950" indent="-285750" hangingPunct="0">
              <a:buFont typeface="Arial" panose="020B0604020202020204" pitchFamily="34" charset="0"/>
              <a:buChar char="•"/>
            </a:pPr>
            <a:r>
              <a:rPr lang="en-US" sz="1800" dirty="0"/>
              <a:t>Administrator (has management rights over normal users)</a:t>
            </a:r>
          </a:p>
          <a:p>
            <a:pPr marL="742950" indent="-285750" hangingPunct="0">
              <a:buFont typeface="Arial" panose="020B0604020202020204" pitchFamily="34" charset="0"/>
              <a:buChar char="•"/>
            </a:pPr>
            <a:r>
              <a:rPr lang="en-US" sz="1800" dirty="0"/>
              <a:t>Group owner (has management rights over everyone)</a:t>
            </a:r>
            <a:br>
              <a:rPr lang="en-US" sz="1800" dirty="0"/>
            </a:br>
            <a:br>
              <a:rPr lang="en-US" sz="1800" dirty="0"/>
            </a:br>
            <a:endParaRPr lang="ru-RU" sz="1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39ADDF-8867-A0C9-0D72-7839B271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075" y="3158293"/>
            <a:ext cx="1305239" cy="11747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24366E-1559-37FB-8D44-F0046A613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609" y="3158293"/>
            <a:ext cx="1218223" cy="15401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CAFC4-EB1F-4C4E-86D5-112754AE0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50" y="3158293"/>
            <a:ext cx="1218223" cy="1374852"/>
          </a:xfrm>
          <a:prstGeom prst="rect">
            <a:avLst/>
          </a:prstGeom>
        </p:spPr>
      </p:pic>
      <p:grpSp>
        <p:nvGrpSpPr>
          <p:cNvPr id="7" name="Google Shape;413;p35">
            <a:extLst>
              <a:ext uri="{FF2B5EF4-FFF2-40B4-BE49-F238E27FC236}">
                <a16:creationId xmlns:a16="http://schemas.microsoft.com/office/drawing/2014/main" id="{BCA0E5EF-2AD0-378C-CC22-02F2CB43F0CF}"/>
              </a:ext>
            </a:extLst>
          </p:cNvPr>
          <p:cNvGrpSpPr/>
          <p:nvPr/>
        </p:nvGrpSpPr>
        <p:grpSpPr>
          <a:xfrm>
            <a:off x="313463" y="3889345"/>
            <a:ext cx="2536147" cy="887325"/>
            <a:chOff x="880714" y="3731738"/>
            <a:chExt cx="2536147" cy="887325"/>
          </a:xfrm>
        </p:grpSpPr>
        <p:sp>
          <p:nvSpPr>
            <p:cNvPr id="8" name="Google Shape;414;p35">
              <a:extLst>
                <a:ext uri="{FF2B5EF4-FFF2-40B4-BE49-F238E27FC236}">
                  <a16:creationId xmlns:a16="http://schemas.microsoft.com/office/drawing/2014/main" id="{8F52EF23-7EA2-D8D0-C8E3-EE402F45D6A0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5;p35">
              <a:extLst>
                <a:ext uri="{FF2B5EF4-FFF2-40B4-BE49-F238E27FC236}">
                  <a16:creationId xmlns:a16="http://schemas.microsoft.com/office/drawing/2014/main" id="{EB1D7E3A-46EF-8BCA-BF61-77A47243C93A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6;p35">
              <a:extLst>
                <a:ext uri="{FF2B5EF4-FFF2-40B4-BE49-F238E27FC236}">
                  <a16:creationId xmlns:a16="http://schemas.microsoft.com/office/drawing/2014/main" id="{0CCED518-5BC1-2C46-F978-5599538708A8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7;p35">
              <a:extLst>
                <a:ext uri="{FF2B5EF4-FFF2-40B4-BE49-F238E27FC236}">
                  <a16:creationId xmlns:a16="http://schemas.microsoft.com/office/drawing/2014/main" id="{FE9C8C7A-685C-9BD5-C187-5D3FC0F338DC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8;p35">
              <a:extLst>
                <a:ext uri="{FF2B5EF4-FFF2-40B4-BE49-F238E27FC236}">
                  <a16:creationId xmlns:a16="http://schemas.microsoft.com/office/drawing/2014/main" id="{79B792DE-7099-6621-22B1-E7F5C0663B8D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9;p35">
              <a:extLst>
                <a:ext uri="{FF2B5EF4-FFF2-40B4-BE49-F238E27FC236}">
                  <a16:creationId xmlns:a16="http://schemas.microsoft.com/office/drawing/2014/main" id="{50C57466-2509-CC0E-3079-661F711B7430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0;p35">
              <a:extLst>
                <a:ext uri="{FF2B5EF4-FFF2-40B4-BE49-F238E27FC236}">
                  <a16:creationId xmlns:a16="http://schemas.microsoft.com/office/drawing/2014/main" id="{EFEECA04-3A5E-B207-2700-470B254A66FB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1;p35">
              <a:extLst>
                <a:ext uri="{FF2B5EF4-FFF2-40B4-BE49-F238E27FC236}">
                  <a16:creationId xmlns:a16="http://schemas.microsoft.com/office/drawing/2014/main" id="{55AE58CD-9F5F-B838-8789-92801BAE45F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2;p35">
              <a:extLst>
                <a:ext uri="{FF2B5EF4-FFF2-40B4-BE49-F238E27FC236}">
                  <a16:creationId xmlns:a16="http://schemas.microsoft.com/office/drawing/2014/main" id="{F6627F60-EFA4-07C6-CB11-FC9F443662F6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3;p35">
              <a:extLst>
                <a:ext uri="{FF2B5EF4-FFF2-40B4-BE49-F238E27FC236}">
                  <a16:creationId xmlns:a16="http://schemas.microsoft.com/office/drawing/2014/main" id="{DF03A05F-EE0D-9E38-FE87-7355544D25CD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4;p35">
              <a:extLst>
                <a:ext uri="{FF2B5EF4-FFF2-40B4-BE49-F238E27FC236}">
                  <a16:creationId xmlns:a16="http://schemas.microsoft.com/office/drawing/2014/main" id="{43A70FC4-7CE1-A74C-5834-905B85244E22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5;p35">
              <a:extLst>
                <a:ext uri="{FF2B5EF4-FFF2-40B4-BE49-F238E27FC236}">
                  <a16:creationId xmlns:a16="http://schemas.microsoft.com/office/drawing/2014/main" id="{27300C2E-46A2-E552-1570-B27B29525623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6;p35">
              <a:extLst>
                <a:ext uri="{FF2B5EF4-FFF2-40B4-BE49-F238E27FC236}">
                  <a16:creationId xmlns:a16="http://schemas.microsoft.com/office/drawing/2014/main" id="{42B51657-85A8-0504-1B8D-DB9BD5EA27BB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2549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8FE6762D-FCAE-AEAC-2448-F3388C07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7CCB0711-EC4C-E0EE-787B-E3C99218F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Design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A9975436-80B3-6FF4-C1F0-B684CE5D37D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1354060"/>
            <a:ext cx="8875776" cy="2435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 hangingPunct="0"/>
            <a:r>
              <a:rPr lang="en-US" sz="1800" dirty="0"/>
              <a:t>In a conversation, users will be able to send text, files for downloading and files for collaborative editing.</a:t>
            </a:r>
            <a:endParaRPr lang="ru-RU" sz="1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E48530-420F-A1BA-F996-01FD4D9A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26" y="2766235"/>
            <a:ext cx="7325747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01D685F4-9982-FC33-D7A8-90A364EAE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BFEA25FF-C4B7-5614-AFAF-A0439F160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Design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64CC3F3C-59EF-DC4D-681A-3E971BBE80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1354060"/>
            <a:ext cx="8875776" cy="2435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 hangingPunct="0"/>
            <a:r>
              <a:rPr lang="en-US" sz="1800" dirty="0"/>
              <a:t>Collaborative editing will let different users edit a file together and make snapshots of it. The file state will be able to be reverted to any of the snapshots.</a:t>
            </a:r>
            <a:endParaRPr lang="ru-RU" sz="1800" dirty="0"/>
          </a:p>
        </p:txBody>
      </p:sp>
      <p:sp>
        <p:nvSpPr>
          <p:cNvPr id="2" name="Google Shape;448;p36">
            <a:extLst>
              <a:ext uri="{FF2B5EF4-FFF2-40B4-BE49-F238E27FC236}">
                <a16:creationId xmlns:a16="http://schemas.microsoft.com/office/drawing/2014/main" id="{BE455392-92C1-9651-190D-7A4682D75229}"/>
              </a:ext>
            </a:extLst>
          </p:cNvPr>
          <p:cNvSpPr txBox="1"/>
          <p:nvPr/>
        </p:nvSpPr>
        <p:spPr>
          <a:xfrm>
            <a:off x="8514972" y="3684109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C0F64D-0EF9-8B6C-9471-7D5072EA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28" y="2571749"/>
            <a:ext cx="6100344" cy="212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2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A50E1041-73FF-2F63-27C4-FA3C0DA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2E03FADF-7245-0656-8497-4DE5B2EA74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051" y="453524"/>
            <a:ext cx="82360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Development and implementation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2F71B371-D26D-7EC8-9A2E-0202FFEEAC5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453239"/>
            <a:ext cx="7668096" cy="1846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hangingPunct="0"/>
            <a:r>
              <a:rPr lang="en-US" sz="1800" dirty="0"/>
              <a:t>Server is written in Go. A client can interact with the server through webpages. They can send each other text messages about new events in JSON format via </a:t>
            </a:r>
            <a:r>
              <a:rPr lang="en-US" sz="1800" dirty="0" err="1"/>
              <a:t>websockets</a:t>
            </a:r>
            <a:r>
              <a:rPr lang="en-US" sz="1800" dirty="0"/>
              <a:t>. The project uses TLS-encryption.</a:t>
            </a:r>
            <a:endParaRPr lang="ru-RU" sz="1800" dirty="0"/>
          </a:p>
        </p:txBody>
      </p:sp>
      <p:sp>
        <p:nvSpPr>
          <p:cNvPr id="2" name="Google Shape;502;p38">
            <a:extLst>
              <a:ext uri="{FF2B5EF4-FFF2-40B4-BE49-F238E27FC236}">
                <a16:creationId xmlns:a16="http://schemas.microsoft.com/office/drawing/2014/main" id="{80326BA9-97B1-490E-4FC8-35EE364850F0}"/>
              </a:ext>
            </a:extLst>
          </p:cNvPr>
          <p:cNvSpPr txBox="1"/>
          <p:nvPr/>
        </p:nvSpPr>
        <p:spPr>
          <a:xfrm>
            <a:off x="244194" y="1168562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55A3A-0E37-4919-81D0-E23C036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51" y="3508531"/>
            <a:ext cx="8236043" cy="4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71146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473</Words>
  <Application>Microsoft Office PowerPoint</Application>
  <PresentationFormat>Экран (16:9)</PresentationFormat>
  <Paragraphs>84</Paragraphs>
  <Slides>18</Slides>
  <Notes>18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Comfortaa</vt:lpstr>
      <vt:lpstr>Source Code Pro Medium</vt:lpstr>
      <vt:lpstr>Fira Code</vt:lpstr>
      <vt:lpstr>Bebas Neue</vt:lpstr>
      <vt:lpstr>Arial</vt:lpstr>
      <vt:lpstr>Times New Roman</vt:lpstr>
      <vt:lpstr>Source Code Pro</vt:lpstr>
      <vt:lpstr>Introduction to Java Programming for High School by Slidesgo</vt:lpstr>
      <vt:lpstr>Report on Computer Network Course Practice</vt:lpstr>
      <vt:lpstr>Requirements</vt:lpstr>
      <vt:lpstr>Analysis</vt:lpstr>
      <vt:lpstr>Design</vt:lpstr>
      <vt:lpstr>Design</vt:lpstr>
      <vt:lpstr>Design</vt:lpstr>
      <vt:lpstr>Design</vt:lpstr>
      <vt:lpstr>Design</vt:lpstr>
      <vt:lpstr>Development and implementation</vt:lpstr>
      <vt:lpstr>Development and implementation</vt:lpstr>
      <vt:lpstr>Development and implementation</vt:lpstr>
      <vt:lpstr>Development and implementation</vt:lpstr>
      <vt:lpstr>Usage example</vt:lpstr>
      <vt:lpstr>Usage example</vt:lpstr>
      <vt:lpstr>Performance</vt:lpstr>
      <vt:lpstr>Performance</vt:lpstr>
      <vt:lpstr>Performance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Алексей Зендель</cp:lastModifiedBy>
  <cp:revision>7</cp:revision>
  <dcterms:modified xsi:type="dcterms:W3CDTF">2025-10-10T13:38:19Z</dcterms:modified>
</cp:coreProperties>
</file>